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1" r:id="rId1"/>
  </p:sldMasterIdLst>
  <p:notesMasterIdLst>
    <p:notesMasterId r:id="rId30"/>
  </p:notesMasterIdLst>
  <p:sldIdLst>
    <p:sldId id="256" r:id="rId2"/>
    <p:sldId id="293" r:id="rId3"/>
    <p:sldId id="291" r:id="rId4"/>
    <p:sldId id="257" r:id="rId5"/>
    <p:sldId id="261" r:id="rId6"/>
    <p:sldId id="294" r:id="rId7"/>
    <p:sldId id="264" r:id="rId8"/>
    <p:sldId id="310" r:id="rId9"/>
    <p:sldId id="311" r:id="rId10"/>
    <p:sldId id="312" r:id="rId11"/>
    <p:sldId id="313" r:id="rId12"/>
    <p:sldId id="314" r:id="rId13"/>
    <p:sldId id="315" r:id="rId14"/>
    <p:sldId id="316" r:id="rId15"/>
    <p:sldId id="317" r:id="rId16"/>
    <p:sldId id="318" r:id="rId17"/>
    <p:sldId id="296" r:id="rId18"/>
    <p:sldId id="297" r:id="rId19"/>
    <p:sldId id="298" r:id="rId20"/>
    <p:sldId id="299" r:id="rId21"/>
    <p:sldId id="303" r:id="rId22"/>
    <p:sldId id="300" r:id="rId23"/>
    <p:sldId id="304" r:id="rId24"/>
    <p:sldId id="292" r:id="rId25"/>
    <p:sldId id="301" r:id="rId26"/>
    <p:sldId id="305" r:id="rId27"/>
    <p:sldId id="302" r:id="rId28"/>
    <p:sldId id="319"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9EFF29"/>
    <a:srgbClr val="C80064"/>
    <a:srgbClr val="C33A1F"/>
    <a:srgbClr val="0000CC"/>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9A82F1-2C06-49E0-9884-E60920FBFA80}" v="370" dt="2023-09-11T10:40:57.9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0" autoAdjust="0"/>
    <p:restoredTop sz="94404" autoAdjust="0"/>
  </p:normalViewPr>
  <p:slideViewPr>
    <p:cSldViewPr snapToGrid="0">
      <p:cViewPr varScale="1">
        <p:scale>
          <a:sx n="93" d="100"/>
          <a:sy n="93" d="100"/>
        </p:scale>
        <p:origin x="744" y="-16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B437EF-B579-4AAE-B390-C5A94EBC50E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C56B0CE-7157-43E0-AA46-C5BA308FF290}">
      <dgm:prSet/>
      <dgm:spPr/>
      <dgm:t>
        <a:bodyPr/>
        <a:lstStyle/>
        <a:p>
          <a:pPr algn="just">
            <a:lnSpc>
              <a:spcPct val="100000"/>
            </a:lnSpc>
          </a:pPr>
          <a:r>
            <a:rPr lang="en-US" b="0" i="0"/>
            <a:t>In today's rapidly evolving financial landscape, lending institutions face the challenge of making informed decisions while managing risks. One of the critical aspects of this process is predicting whether a loan applicant is likely to default on their loan or repay it as agreed. To address this challenge, financial institutions are increasingly turning to machine learning, a powerful tool that can analyze vast amounts of data to provide predictive insights.</a:t>
          </a:r>
          <a:endParaRPr lang="en-US" dirty="0"/>
        </a:p>
      </dgm:t>
    </dgm:pt>
    <dgm:pt modelId="{20DAF870-721A-437A-ACF4-56C0F28BFD19}" type="parTrans" cxnId="{0B5D991A-6660-4046-9D11-DAF88D2FEBD2}">
      <dgm:prSet/>
      <dgm:spPr/>
      <dgm:t>
        <a:bodyPr/>
        <a:lstStyle/>
        <a:p>
          <a:endParaRPr lang="en-US"/>
        </a:p>
      </dgm:t>
    </dgm:pt>
    <dgm:pt modelId="{81FFF529-7B83-44D0-AF25-0D6E4C965C95}" type="sibTrans" cxnId="{0B5D991A-6660-4046-9D11-DAF88D2FEBD2}">
      <dgm:prSet/>
      <dgm:spPr/>
      <dgm:t>
        <a:bodyPr/>
        <a:lstStyle/>
        <a:p>
          <a:pPr>
            <a:lnSpc>
              <a:spcPct val="100000"/>
            </a:lnSpc>
          </a:pPr>
          <a:endParaRPr lang="en-US"/>
        </a:p>
      </dgm:t>
    </dgm:pt>
    <dgm:pt modelId="{A3F1B633-826E-45A8-AF18-D187DA3372FB}">
      <dgm:prSet/>
      <dgm:spPr/>
      <dgm:t>
        <a:bodyPr/>
        <a:lstStyle/>
        <a:p>
          <a:pPr algn="just">
            <a:lnSpc>
              <a:spcPct val="100000"/>
            </a:lnSpc>
          </a:pPr>
          <a:r>
            <a:rPr lang="en-US" b="0" i="0"/>
            <a:t>In this presentation, we will explore into the fascinating world of machine learning and its applications in the banking sector. Specifically, we will focus on how machine learning algorithms can be employed to predict the likelihood of loan applicants defaulting on their loans. This topic is of utmost importance to banks and other financial institutions as it can help them mitigate risks, streamline the lending process, and ensure the sustainability of their operations.</a:t>
          </a:r>
          <a:endParaRPr lang="en-US" dirty="0"/>
        </a:p>
      </dgm:t>
    </dgm:pt>
    <dgm:pt modelId="{B1FA896A-945C-4D13-8290-DBEE28083232}" type="parTrans" cxnId="{63758F9E-ECB5-44AA-99E1-54FF3B2B9594}">
      <dgm:prSet/>
      <dgm:spPr/>
      <dgm:t>
        <a:bodyPr/>
        <a:lstStyle/>
        <a:p>
          <a:endParaRPr lang="en-US"/>
        </a:p>
      </dgm:t>
    </dgm:pt>
    <dgm:pt modelId="{607A9BD1-D558-402D-91DC-5ACFC7362437}" type="sibTrans" cxnId="{63758F9E-ECB5-44AA-99E1-54FF3B2B9594}">
      <dgm:prSet/>
      <dgm:spPr/>
      <dgm:t>
        <a:bodyPr/>
        <a:lstStyle/>
        <a:p>
          <a:endParaRPr lang="en-US"/>
        </a:p>
      </dgm:t>
    </dgm:pt>
    <dgm:pt modelId="{3CD59079-ADBC-4FFA-B37D-F54330598DA7}" type="pres">
      <dgm:prSet presAssocID="{6FB437EF-B579-4AAE-B390-C5A94EBC50E9}" presName="root" presStyleCnt="0">
        <dgm:presLayoutVars>
          <dgm:dir/>
          <dgm:resizeHandles val="exact"/>
        </dgm:presLayoutVars>
      </dgm:prSet>
      <dgm:spPr/>
    </dgm:pt>
    <dgm:pt modelId="{72C7C8C9-3CA4-48DA-952D-9F2A4C6F9926}" type="pres">
      <dgm:prSet presAssocID="{6FB437EF-B579-4AAE-B390-C5A94EBC50E9}" presName="container" presStyleCnt="0">
        <dgm:presLayoutVars>
          <dgm:dir/>
          <dgm:resizeHandles val="exact"/>
        </dgm:presLayoutVars>
      </dgm:prSet>
      <dgm:spPr/>
    </dgm:pt>
    <dgm:pt modelId="{2B0ECFBD-1A4A-455A-81A3-7AB6CB8D0B0A}" type="pres">
      <dgm:prSet presAssocID="{0C56B0CE-7157-43E0-AA46-C5BA308FF290}" presName="compNode" presStyleCnt="0"/>
      <dgm:spPr/>
    </dgm:pt>
    <dgm:pt modelId="{DE0CF619-1C96-406A-A669-F180F6E66BD0}" type="pres">
      <dgm:prSet presAssocID="{0C56B0CE-7157-43E0-AA46-C5BA308FF290}" presName="iconBgRect" presStyleLbl="bgShp" presStyleIdx="0" presStyleCnt="2"/>
      <dgm:spPr/>
    </dgm:pt>
    <dgm:pt modelId="{91BE3A34-279D-4E1B-A630-F826C31C9DFD}" type="pres">
      <dgm:prSet presAssocID="{0C56B0CE-7157-43E0-AA46-C5BA308FF2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C4CE9B3D-B853-4FBC-BF5D-3AC206ADF289}" type="pres">
      <dgm:prSet presAssocID="{0C56B0CE-7157-43E0-AA46-C5BA308FF290}" presName="spaceRect" presStyleCnt="0"/>
      <dgm:spPr/>
    </dgm:pt>
    <dgm:pt modelId="{6BE8D28B-743B-49DD-921A-FC969C8BA878}" type="pres">
      <dgm:prSet presAssocID="{0C56B0CE-7157-43E0-AA46-C5BA308FF290}" presName="textRect" presStyleLbl="revTx" presStyleIdx="0" presStyleCnt="2">
        <dgm:presLayoutVars>
          <dgm:chMax val="1"/>
          <dgm:chPref val="1"/>
        </dgm:presLayoutVars>
      </dgm:prSet>
      <dgm:spPr/>
    </dgm:pt>
    <dgm:pt modelId="{EFA816F7-2F8C-4F60-9349-AF7CDDD90FDC}" type="pres">
      <dgm:prSet presAssocID="{81FFF529-7B83-44D0-AF25-0D6E4C965C95}" presName="sibTrans" presStyleLbl="sibTrans2D1" presStyleIdx="0" presStyleCnt="0"/>
      <dgm:spPr/>
    </dgm:pt>
    <dgm:pt modelId="{186D212B-1B42-465D-A5B5-6EA1ECF216E8}" type="pres">
      <dgm:prSet presAssocID="{A3F1B633-826E-45A8-AF18-D187DA3372FB}" presName="compNode" presStyleCnt="0"/>
      <dgm:spPr/>
    </dgm:pt>
    <dgm:pt modelId="{D4A3C768-7273-4259-B252-FEF629B1A1BF}" type="pres">
      <dgm:prSet presAssocID="{A3F1B633-826E-45A8-AF18-D187DA3372FB}" presName="iconBgRect" presStyleLbl="bgShp" presStyleIdx="1" presStyleCnt="2"/>
      <dgm:spPr/>
    </dgm:pt>
    <dgm:pt modelId="{49F3AD71-6991-4683-95CB-DEB9929D57F1}" type="pres">
      <dgm:prSet presAssocID="{A3F1B633-826E-45A8-AF18-D187DA3372F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E9DC11FD-50E7-4FEE-8ABD-6F8F688ADF05}" type="pres">
      <dgm:prSet presAssocID="{A3F1B633-826E-45A8-AF18-D187DA3372FB}" presName="spaceRect" presStyleCnt="0"/>
      <dgm:spPr/>
    </dgm:pt>
    <dgm:pt modelId="{AC11F7DD-4CB2-4886-90BA-D5A0433AA68F}" type="pres">
      <dgm:prSet presAssocID="{A3F1B633-826E-45A8-AF18-D187DA3372FB}" presName="textRect" presStyleLbl="revTx" presStyleIdx="1" presStyleCnt="2">
        <dgm:presLayoutVars>
          <dgm:chMax val="1"/>
          <dgm:chPref val="1"/>
        </dgm:presLayoutVars>
      </dgm:prSet>
      <dgm:spPr/>
    </dgm:pt>
  </dgm:ptLst>
  <dgm:cxnLst>
    <dgm:cxn modelId="{52565C17-594F-4C08-A95F-F53F3C533ED8}" type="presOf" srcId="{81FFF529-7B83-44D0-AF25-0D6E4C965C95}" destId="{EFA816F7-2F8C-4F60-9349-AF7CDDD90FDC}" srcOrd="0" destOrd="0" presId="urn:microsoft.com/office/officeart/2018/2/layout/IconCircleList"/>
    <dgm:cxn modelId="{0B5D991A-6660-4046-9D11-DAF88D2FEBD2}" srcId="{6FB437EF-B579-4AAE-B390-C5A94EBC50E9}" destId="{0C56B0CE-7157-43E0-AA46-C5BA308FF290}" srcOrd="0" destOrd="0" parTransId="{20DAF870-721A-437A-ACF4-56C0F28BFD19}" sibTransId="{81FFF529-7B83-44D0-AF25-0D6E4C965C95}"/>
    <dgm:cxn modelId="{5C403A4A-2482-401F-BEA2-69C66660977C}" type="presOf" srcId="{A3F1B633-826E-45A8-AF18-D187DA3372FB}" destId="{AC11F7DD-4CB2-4886-90BA-D5A0433AA68F}" srcOrd="0" destOrd="0" presId="urn:microsoft.com/office/officeart/2018/2/layout/IconCircleList"/>
    <dgm:cxn modelId="{E6DF2274-5F53-48A6-BF2A-58192C3553BF}" type="presOf" srcId="{0C56B0CE-7157-43E0-AA46-C5BA308FF290}" destId="{6BE8D28B-743B-49DD-921A-FC969C8BA878}" srcOrd="0" destOrd="0" presId="urn:microsoft.com/office/officeart/2018/2/layout/IconCircleList"/>
    <dgm:cxn modelId="{63758F9E-ECB5-44AA-99E1-54FF3B2B9594}" srcId="{6FB437EF-B579-4AAE-B390-C5A94EBC50E9}" destId="{A3F1B633-826E-45A8-AF18-D187DA3372FB}" srcOrd="1" destOrd="0" parTransId="{B1FA896A-945C-4D13-8290-DBEE28083232}" sibTransId="{607A9BD1-D558-402D-91DC-5ACFC7362437}"/>
    <dgm:cxn modelId="{F6A99BBF-76AF-4117-AC30-F248FD53A0DD}" type="presOf" srcId="{6FB437EF-B579-4AAE-B390-C5A94EBC50E9}" destId="{3CD59079-ADBC-4FFA-B37D-F54330598DA7}" srcOrd="0" destOrd="0" presId="urn:microsoft.com/office/officeart/2018/2/layout/IconCircleList"/>
    <dgm:cxn modelId="{C67BA309-ADC6-49C1-A3B4-AF759106F0A8}" type="presParOf" srcId="{3CD59079-ADBC-4FFA-B37D-F54330598DA7}" destId="{72C7C8C9-3CA4-48DA-952D-9F2A4C6F9926}" srcOrd="0" destOrd="0" presId="urn:microsoft.com/office/officeart/2018/2/layout/IconCircleList"/>
    <dgm:cxn modelId="{F5A3FC57-24F9-4A50-8E07-F47B4352F5AB}" type="presParOf" srcId="{72C7C8C9-3CA4-48DA-952D-9F2A4C6F9926}" destId="{2B0ECFBD-1A4A-455A-81A3-7AB6CB8D0B0A}" srcOrd="0" destOrd="0" presId="urn:microsoft.com/office/officeart/2018/2/layout/IconCircleList"/>
    <dgm:cxn modelId="{5C6A1A95-0D25-4CEE-98DE-29EF8CE58A5D}" type="presParOf" srcId="{2B0ECFBD-1A4A-455A-81A3-7AB6CB8D0B0A}" destId="{DE0CF619-1C96-406A-A669-F180F6E66BD0}" srcOrd="0" destOrd="0" presId="urn:microsoft.com/office/officeart/2018/2/layout/IconCircleList"/>
    <dgm:cxn modelId="{EB1E4633-E079-49D2-B25B-A871E95036B0}" type="presParOf" srcId="{2B0ECFBD-1A4A-455A-81A3-7AB6CB8D0B0A}" destId="{91BE3A34-279D-4E1B-A630-F826C31C9DFD}" srcOrd="1" destOrd="0" presId="urn:microsoft.com/office/officeart/2018/2/layout/IconCircleList"/>
    <dgm:cxn modelId="{43E0EB7B-5DFE-4605-A688-5ABAF2314A24}" type="presParOf" srcId="{2B0ECFBD-1A4A-455A-81A3-7AB6CB8D0B0A}" destId="{C4CE9B3D-B853-4FBC-BF5D-3AC206ADF289}" srcOrd="2" destOrd="0" presId="urn:microsoft.com/office/officeart/2018/2/layout/IconCircleList"/>
    <dgm:cxn modelId="{3167F2E2-D740-4A5B-9706-36D89F48288E}" type="presParOf" srcId="{2B0ECFBD-1A4A-455A-81A3-7AB6CB8D0B0A}" destId="{6BE8D28B-743B-49DD-921A-FC969C8BA878}" srcOrd="3" destOrd="0" presId="urn:microsoft.com/office/officeart/2018/2/layout/IconCircleList"/>
    <dgm:cxn modelId="{62C966BE-A636-4324-8EF6-7825CB702E32}" type="presParOf" srcId="{72C7C8C9-3CA4-48DA-952D-9F2A4C6F9926}" destId="{EFA816F7-2F8C-4F60-9349-AF7CDDD90FDC}" srcOrd="1" destOrd="0" presId="urn:microsoft.com/office/officeart/2018/2/layout/IconCircleList"/>
    <dgm:cxn modelId="{FE64F2A9-BE36-488B-B0EA-8E6A20A48682}" type="presParOf" srcId="{72C7C8C9-3CA4-48DA-952D-9F2A4C6F9926}" destId="{186D212B-1B42-465D-A5B5-6EA1ECF216E8}" srcOrd="2" destOrd="0" presId="urn:microsoft.com/office/officeart/2018/2/layout/IconCircleList"/>
    <dgm:cxn modelId="{171CE180-B400-457A-865D-42D807E7290D}" type="presParOf" srcId="{186D212B-1B42-465D-A5B5-6EA1ECF216E8}" destId="{D4A3C768-7273-4259-B252-FEF629B1A1BF}" srcOrd="0" destOrd="0" presId="urn:microsoft.com/office/officeart/2018/2/layout/IconCircleList"/>
    <dgm:cxn modelId="{DABCC707-5867-4878-AE0A-3473864FCB9F}" type="presParOf" srcId="{186D212B-1B42-465D-A5B5-6EA1ECF216E8}" destId="{49F3AD71-6991-4683-95CB-DEB9929D57F1}" srcOrd="1" destOrd="0" presId="urn:microsoft.com/office/officeart/2018/2/layout/IconCircleList"/>
    <dgm:cxn modelId="{65763C0A-8C5F-4765-9862-3A6D801FC0F6}" type="presParOf" srcId="{186D212B-1B42-465D-A5B5-6EA1ECF216E8}" destId="{E9DC11FD-50E7-4FEE-8ABD-6F8F688ADF05}" srcOrd="2" destOrd="0" presId="urn:microsoft.com/office/officeart/2018/2/layout/IconCircleList"/>
    <dgm:cxn modelId="{34726453-B7E8-4171-90DE-0A108909006A}" type="presParOf" srcId="{186D212B-1B42-465D-A5B5-6EA1ECF216E8}" destId="{AC11F7DD-4CB2-4886-90BA-D5A0433AA68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93F29E-EBAE-4DC9-B9D3-D5734D6EB4C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DF9B1C5-FF8D-42EB-93C1-9526FA5C8882}">
      <dgm:prSet custT="1"/>
      <dgm:spPr/>
      <dgm:t>
        <a:bodyPr/>
        <a:lstStyle/>
        <a:p>
          <a:pPr>
            <a:lnSpc>
              <a:spcPct val="100000"/>
            </a:lnSpc>
            <a:defRPr cap="all"/>
          </a:pPr>
          <a:r>
            <a:rPr lang="en-US" sz="800" kern="1200" dirty="0">
              <a:solidFill>
                <a:schemeClr val="tx1"/>
              </a:solidFill>
              <a:latin typeface="+mn-lt"/>
              <a:ea typeface="+mn-ea"/>
              <a:cs typeface="+mn-cs"/>
            </a:rPr>
            <a:t>The Universal Bank Loan Classification dataset is accessible to the public through Kaggle. It comprises 5,000 instances and encompasses 14 distinct attributes</a:t>
          </a:r>
          <a:r>
            <a:rPr lang="en-US" sz="800" kern="1200" dirty="0"/>
            <a:t>. </a:t>
          </a:r>
        </a:p>
      </dgm:t>
    </dgm:pt>
    <dgm:pt modelId="{31ED56B3-0FBF-4D88-B8D2-C46BCB651F78}" type="parTrans" cxnId="{5E3A9078-5BDC-4421-A045-530A4FA959A4}">
      <dgm:prSet/>
      <dgm:spPr/>
      <dgm:t>
        <a:bodyPr/>
        <a:lstStyle/>
        <a:p>
          <a:endParaRPr lang="en-US"/>
        </a:p>
      </dgm:t>
    </dgm:pt>
    <dgm:pt modelId="{D41C4599-29FB-4885-AC61-B0B7AD72B8A8}" type="sibTrans" cxnId="{5E3A9078-5BDC-4421-A045-530A4FA959A4}">
      <dgm:prSet/>
      <dgm:spPr/>
      <dgm:t>
        <a:bodyPr/>
        <a:lstStyle/>
        <a:p>
          <a:endParaRPr lang="en-US"/>
        </a:p>
      </dgm:t>
    </dgm:pt>
    <dgm:pt modelId="{CEA6939C-63F1-41C4-A610-0F33ABB6B353}">
      <dgm:prSet custT="1"/>
      <dgm:spPr/>
      <dgm:t>
        <a:bodyPr/>
        <a:lstStyle/>
        <a:p>
          <a:pPr>
            <a:lnSpc>
              <a:spcPct val="100000"/>
            </a:lnSpc>
            <a:defRPr cap="all"/>
          </a:pPr>
          <a:r>
            <a:rPr lang="en-US" sz="800" dirty="0"/>
            <a:t>The dataset comprises customer demographic details such as age, income, and more, as well as information about the customer's interactions with the bank, including factors like mortgage and securities accounts. Additionally, it encompasses the customer's response to the previous personal loan campaign (Personal Loan). </a:t>
          </a:r>
        </a:p>
      </dgm:t>
    </dgm:pt>
    <dgm:pt modelId="{AC199D3D-E80F-499D-B678-025EAE4EC45D}" type="parTrans" cxnId="{B09798E0-DDD6-45FE-B1F7-582B3BA4DEFD}">
      <dgm:prSet/>
      <dgm:spPr/>
      <dgm:t>
        <a:bodyPr/>
        <a:lstStyle/>
        <a:p>
          <a:endParaRPr lang="en-US"/>
        </a:p>
      </dgm:t>
    </dgm:pt>
    <dgm:pt modelId="{9B3385F0-6217-44F2-8AA6-BEF3FEBD4A8D}" type="sibTrans" cxnId="{B09798E0-DDD6-45FE-B1F7-582B3BA4DEFD}">
      <dgm:prSet/>
      <dgm:spPr/>
      <dgm:t>
        <a:bodyPr/>
        <a:lstStyle/>
        <a:p>
          <a:endParaRPr lang="en-US"/>
        </a:p>
      </dgm:t>
    </dgm:pt>
    <dgm:pt modelId="{E22626D9-22C2-4914-9F68-505AE0213E86}">
      <dgm:prSet custT="1"/>
      <dgm:spPr/>
      <dgm:t>
        <a:bodyPr/>
        <a:lstStyle/>
        <a:p>
          <a:pPr>
            <a:lnSpc>
              <a:spcPct val="100000"/>
            </a:lnSpc>
            <a:defRPr cap="all"/>
          </a:pPr>
          <a:r>
            <a:rPr lang="en-US" sz="800" dirty="0"/>
            <a:t>Out of the 5000 customers analyzed, only 480, which is equivalent to 9.6% of the total, accepted the personal loan.</a:t>
          </a:r>
        </a:p>
      </dgm:t>
    </dgm:pt>
    <dgm:pt modelId="{55054FB2-77E4-4E16-830A-E604A08ACCC7}" type="parTrans" cxnId="{CDBE2E26-8D0A-4A94-A6EB-3A30B3D43D92}">
      <dgm:prSet/>
      <dgm:spPr/>
      <dgm:t>
        <a:bodyPr/>
        <a:lstStyle/>
        <a:p>
          <a:endParaRPr lang="en-US"/>
        </a:p>
      </dgm:t>
    </dgm:pt>
    <dgm:pt modelId="{8DF8C18D-7F8D-453D-AFD7-6E24734E8FA9}" type="sibTrans" cxnId="{CDBE2E26-8D0A-4A94-A6EB-3A30B3D43D92}">
      <dgm:prSet/>
      <dgm:spPr/>
      <dgm:t>
        <a:bodyPr/>
        <a:lstStyle/>
        <a:p>
          <a:endParaRPr lang="en-US"/>
        </a:p>
      </dgm:t>
    </dgm:pt>
    <dgm:pt modelId="{F9C01CE3-18DF-4309-B6C6-C79AC97ADE4A}" type="pres">
      <dgm:prSet presAssocID="{B993F29E-EBAE-4DC9-B9D3-D5734D6EB4C8}" presName="root" presStyleCnt="0">
        <dgm:presLayoutVars>
          <dgm:dir/>
          <dgm:resizeHandles val="exact"/>
        </dgm:presLayoutVars>
      </dgm:prSet>
      <dgm:spPr/>
    </dgm:pt>
    <dgm:pt modelId="{F88DF04F-8B4B-4A97-BF7B-5CA308C77994}" type="pres">
      <dgm:prSet presAssocID="{CDF9B1C5-FF8D-42EB-93C1-9526FA5C8882}" presName="compNode" presStyleCnt="0"/>
      <dgm:spPr/>
    </dgm:pt>
    <dgm:pt modelId="{B58492E6-0C38-4006-9FB9-BD494467AB73}" type="pres">
      <dgm:prSet presAssocID="{CDF9B1C5-FF8D-42EB-93C1-9526FA5C8882}" presName="iconBgRect" presStyleLbl="bgShp" presStyleIdx="0" presStyleCnt="3"/>
      <dgm:spPr/>
    </dgm:pt>
    <dgm:pt modelId="{F3E51697-86FA-4DF9-A34D-4EF222C6B192}" type="pres">
      <dgm:prSet presAssocID="{CDF9B1C5-FF8D-42EB-93C1-9526FA5C88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2D0A717F-EE99-4213-82DA-BFBEEA6A077A}" type="pres">
      <dgm:prSet presAssocID="{CDF9B1C5-FF8D-42EB-93C1-9526FA5C8882}" presName="spaceRect" presStyleCnt="0"/>
      <dgm:spPr/>
    </dgm:pt>
    <dgm:pt modelId="{AA450C08-F8F9-4609-ACA5-5254A6FBB409}" type="pres">
      <dgm:prSet presAssocID="{CDF9B1C5-FF8D-42EB-93C1-9526FA5C8882}" presName="textRect" presStyleLbl="revTx" presStyleIdx="0" presStyleCnt="3">
        <dgm:presLayoutVars>
          <dgm:chMax val="1"/>
          <dgm:chPref val="1"/>
        </dgm:presLayoutVars>
      </dgm:prSet>
      <dgm:spPr/>
    </dgm:pt>
    <dgm:pt modelId="{D342B730-C653-4E0B-B116-9DE0338DB693}" type="pres">
      <dgm:prSet presAssocID="{D41C4599-29FB-4885-AC61-B0B7AD72B8A8}" presName="sibTrans" presStyleCnt="0"/>
      <dgm:spPr/>
    </dgm:pt>
    <dgm:pt modelId="{98D50A84-D319-47BA-9550-19573D5DD604}" type="pres">
      <dgm:prSet presAssocID="{CEA6939C-63F1-41C4-A610-0F33ABB6B353}" presName="compNode" presStyleCnt="0"/>
      <dgm:spPr/>
    </dgm:pt>
    <dgm:pt modelId="{683EC745-79E4-4D1D-8499-C33B923AEFD2}" type="pres">
      <dgm:prSet presAssocID="{CEA6939C-63F1-41C4-A610-0F33ABB6B353}" presName="iconBgRect" presStyleLbl="bgShp" presStyleIdx="1" presStyleCnt="3"/>
      <dgm:spPr/>
    </dgm:pt>
    <dgm:pt modelId="{61733C50-67B3-4AA7-8777-391026DA8DE6}" type="pres">
      <dgm:prSet presAssocID="{CEA6939C-63F1-41C4-A610-0F33ABB6B35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E2ADC21D-6F9E-4A31-BDD3-3D673B7029BB}" type="pres">
      <dgm:prSet presAssocID="{CEA6939C-63F1-41C4-A610-0F33ABB6B353}" presName="spaceRect" presStyleCnt="0"/>
      <dgm:spPr/>
    </dgm:pt>
    <dgm:pt modelId="{BD60FB67-D9B4-4DFB-9411-DDE6F5DD69C4}" type="pres">
      <dgm:prSet presAssocID="{CEA6939C-63F1-41C4-A610-0F33ABB6B353}" presName="textRect" presStyleLbl="revTx" presStyleIdx="1" presStyleCnt="3">
        <dgm:presLayoutVars>
          <dgm:chMax val="1"/>
          <dgm:chPref val="1"/>
        </dgm:presLayoutVars>
      </dgm:prSet>
      <dgm:spPr/>
    </dgm:pt>
    <dgm:pt modelId="{C3397D20-CD19-4DA4-81C0-D95F6F3E39B5}" type="pres">
      <dgm:prSet presAssocID="{9B3385F0-6217-44F2-8AA6-BEF3FEBD4A8D}" presName="sibTrans" presStyleCnt="0"/>
      <dgm:spPr/>
    </dgm:pt>
    <dgm:pt modelId="{387D8EB5-C186-45A0-94A2-A641543E2F30}" type="pres">
      <dgm:prSet presAssocID="{E22626D9-22C2-4914-9F68-505AE0213E86}" presName="compNode" presStyleCnt="0"/>
      <dgm:spPr/>
    </dgm:pt>
    <dgm:pt modelId="{D4C6ECCA-2612-497C-B9B0-684CDF7BB9C0}" type="pres">
      <dgm:prSet presAssocID="{E22626D9-22C2-4914-9F68-505AE0213E86}" presName="iconBgRect" presStyleLbl="bgShp" presStyleIdx="2" presStyleCnt="3"/>
      <dgm:spPr/>
    </dgm:pt>
    <dgm:pt modelId="{138E43B1-0E56-4D74-839B-889626517C65}" type="pres">
      <dgm:prSet presAssocID="{E22626D9-22C2-4914-9F68-505AE0213E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5EB3A6F4-A054-427F-B3C4-0F69203F1A65}" type="pres">
      <dgm:prSet presAssocID="{E22626D9-22C2-4914-9F68-505AE0213E86}" presName="spaceRect" presStyleCnt="0"/>
      <dgm:spPr/>
    </dgm:pt>
    <dgm:pt modelId="{A00E8274-94C2-4CD7-9D9B-0097CB2F1CA7}" type="pres">
      <dgm:prSet presAssocID="{E22626D9-22C2-4914-9F68-505AE0213E86}" presName="textRect" presStyleLbl="revTx" presStyleIdx="2" presStyleCnt="3">
        <dgm:presLayoutVars>
          <dgm:chMax val="1"/>
          <dgm:chPref val="1"/>
        </dgm:presLayoutVars>
      </dgm:prSet>
      <dgm:spPr/>
    </dgm:pt>
  </dgm:ptLst>
  <dgm:cxnLst>
    <dgm:cxn modelId="{CDBE2E26-8D0A-4A94-A6EB-3A30B3D43D92}" srcId="{B993F29E-EBAE-4DC9-B9D3-D5734D6EB4C8}" destId="{E22626D9-22C2-4914-9F68-505AE0213E86}" srcOrd="2" destOrd="0" parTransId="{55054FB2-77E4-4E16-830A-E604A08ACCC7}" sibTransId="{8DF8C18D-7F8D-453D-AFD7-6E24734E8FA9}"/>
    <dgm:cxn modelId="{34ACA52D-9143-4305-B534-7EB131B022D5}" type="presOf" srcId="{CEA6939C-63F1-41C4-A610-0F33ABB6B353}" destId="{BD60FB67-D9B4-4DFB-9411-DDE6F5DD69C4}" srcOrd="0" destOrd="0" presId="urn:microsoft.com/office/officeart/2018/5/layout/IconCircleLabelList"/>
    <dgm:cxn modelId="{5E3A9078-5BDC-4421-A045-530A4FA959A4}" srcId="{B993F29E-EBAE-4DC9-B9D3-D5734D6EB4C8}" destId="{CDF9B1C5-FF8D-42EB-93C1-9526FA5C8882}" srcOrd="0" destOrd="0" parTransId="{31ED56B3-0FBF-4D88-B8D2-C46BCB651F78}" sibTransId="{D41C4599-29FB-4885-AC61-B0B7AD72B8A8}"/>
    <dgm:cxn modelId="{37AE84AC-6424-4A7A-A04F-4972943D8B1F}" type="presOf" srcId="{B993F29E-EBAE-4DC9-B9D3-D5734D6EB4C8}" destId="{F9C01CE3-18DF-4309-B6C6-C79AC97ADE4A}" srcOrd="0" destOrd="0" presId="urn:microsoft.com/office/officeart/2018/5/layout/IconCircleLabelList"/>
    <dgm:cxn modelId="{BB6A52CD-53EB-4E0B-801D-FED3C022C816}" type="presOf" srcId="{E22626D9-22C2-4914-9F68-505AE0213E86}" destId="{A00E8274-94C2-4CD7-9D9B-0097CB2F1CA7}" srcOrd="0" destOrd="0" presId="urn:microsoft.com/office/officeart/2018/5/layout/IconCircleLabelList"/>
    <dgm:cxn modelId="{B09798E0-DDD6-45FE-B1F7-582B3BA4DEFD}" srcId="{B993F29E-EBAE-4DC9-B9D3-D5734D6EB4C8}" destId="{CEA6939C-63F1-41C4-A610-0F33ABB6B353}" srcOrd="1" destOrd="0" parTransId="{AC199D3D-E80F-499D-B678-025EAE4EC45D}" sibTransId="{9B3385F0-6217-44F2-8AA6-BEF3FEBD4A8D}"/>
    <dgm:cxn modelId="{22F87DE6-0D19-425A-9DF3-DEF5B4947D35}" type="presOf" srcId="{CDF9B1C5-FF8D-42EB-93C1-9526FA5C8882}" destId="{AA450C08-F8F9-4609-ACA5-5254A6FBB409}" srcOrd="0" destOrd="0" presId="urn:microsoft.com/office/officeart/2018/5/layout/IconCircleLabelList"/>
    <dgm:cxn modelId="{13DB30C6-1134-41D5-BD7A-EDB59A9852E1}" type="presParOf" srcId="{F9C01CE3-18DF-4309-B6C6-C79AC97ADE4A}" destId="{F88DF04F-8B4B-4A97-BF7B-5CA308C77994}" srcOrd="0" destOrd="0" presId="urn:microsoft.com/office/officeart/2018/5/layout/IconCircleLabelList"/>
    <dgm:cxn modelId="{15C6D7AE-A006-4ABB-8022-CEA147F6C080}" type="presParOf" srcId="{F88DF04F-8B4B-4A97-BF7B-5CA308C77994}" destId="{B58492E6-0C38-4006-9FB9-BD494467AB73}" srcOrd="0" destOrd="0" presId="urn:microsoft.com/office/officeart/2018/5/layout/IconCircleLabelList"/>
    <dgm:cxn modelId="{5E2D9B47-B9F4-4BC3-AC4C-723CEB8EC651}" type="presParOf" srcId="{F88DF04F-8B4B-4A97-BF7B-5CA308C77994}" destId="{F3E51697-86FA-4DF9-A34D-4EF222C6B192}" srcOrd="1" destOrd="0" presId="urn:microsoft.com/office/officeart/2018/5/layout/IconCircleLabelList"/>
    <dgm:cxn modelId="{E8DC594B-A88B-4D8C-97C6-CDE6AC63ED8D}" type="presParOf" srcId="{F88DF04F-8B4B-4A97-BF7B-5CA308C77994}" destId="{2D0A717F-EE99-4213-82DA-BFBEEA6A077A}" srcOrd="2" destOrd="0" presId="urn:microsoft.com/office/officeart/2018/5/layout/IconCircleLabelList"/>
    <dgm:cxn modelId="{01E52990-9328-47CE-B553-95EF315EF600}" type="presParOf" srcId="{F88DF04F-8B4B-4A97-BF7B-5CA308C77994}" destId="{AA450C08-F8F9-4609-ACA5-5254A6FBB409}" srcOrd="3" destOrd="0" presId="urn:microsoft.com/office/officeart/2018/5/layout/IconCircleLabelList"/>
    <dgm:cxn modelId="{807F33B3-BBBE-4D92-BB1F-177A6D98BE2F}" type="presParOf" srcId="{F9C01CE3-18DF-4309-B6C6-C79AC97ADE4A}" destId="{D342B730-C653-4E0B-B116-9DE0338DB693}" srcOrd="1" destOrd="0" presId="urn:microsoft.com/office/officeart/2018/5/layout/IconCircleLabelList"/>
    <dgm:cxn modelId="{53E78B11-82E4-4CE5-B866-D971E20BDF24}" type="presParOf" srcId="{F9C01CE3-18DF-4309-B6C6-C79AC97ADE4A}" destId="{98D50A84-D319-47BA-9550-19573D5DD604}" srcOrd="2" destOrd="0" presId="urn:microsoft.com/office/officeart/2018/5/layout/IconCircleLabelList"/>
    <dgm:cxn modelId="{5A8A20CC-D9FC-4F33-A746-715984427794}" type="presParOf" srcId="{98D50A84-D319-47BA-9550-19573D5DD604}" destId="{683EC745-79E4-4D1D-8499-C33B923AEFD2}" srcOrd="0" destOrd="0" presId="urn:microsoft.com/office/officeart/2018/5/layout/IconCircleLabelList"/>
    <dgm:cxn modelId="{FF5CAA8F-FDDC-46A2-A58A-0448BA1BCB21}" type="presParOf" srcId="{98D50A84-D319-47BA-9550-19573D5DD604}" destId="{61733C50-67B3-4AA7-8777-391026DA8DE6}" srcOrd="1" destOrd="0" presId="urn:microsoft.com/office/officeart/2018/5/layout/IconCircleLabelList"/>
    <dgm:cxn modelId="{FB1F6684-193C-4F0A-A716-18954F203743}" type="presParOf" srcId="{98D50A84-D319-47BA-9550-19573D5DD604}" destId="{E2ADC21D-6F9E-4A31-BDD3-3D673B7029BB}" srcOrd="2" destOrd="0" presId="urn:microsoft.com/office/officeart/2018/5/layout/IconCircleLabelList"/>
    <dgm:cxn modelId="{51FB622B-0135-4275-B8D8-58F4C27E5C49}" type="presParOf" srcId="{98D50A84-D319-47BA-9550-19573D5DD604}" destId="{BD60FB67-D9B4-4DFB-9411-DDE6F5DD69C4}" srcOrd="3" destOrd="0" presId="urn:microsoft.com/office/officeart/2018/5/layout/IconCircleLabelList"/>
    <dgm:cxn modelId="{7347825F-349E-4170-94DB-1D0BE7217B10}" type="presParOf" srcId="{F9C01CE3-18DF-4309-B6C6-C79AC97ADE4A}" destId="{C3397D20-CD19-4DA4-81C0-D95F6F3E39B5}" srcOrd="3" destOrd="0" presId="urn:microsoft.com/office/officeart/2018/5/layout/IconCircleLabelList"/>
    <dgm:cxn modelId="{55F664E4-1408-4722-AF3C-12E8111F1D93}" type="presParOf" srcId="{F9C01CE3-18DF-4309-B6C6-C79AC97ADE4A}" destId="{387D8EB5-C186-45A0-94A2-A641543E2F30}" srcOrd="4" destOrd="0" presId="urn:microsoft.com/office/officeart/2018/5/layout/IconCircleLabelList"/>
    <dgm:cxn modelId="{D2BCFC2A-27C3-465E-8A5A-62F6E2243FB6}" type="presParOf" srcId="{387D8EB5-C186-45A0-94A2-A641543E2F30}" destId="{D4C6ECCA-2612-497C-B9B0-684CDF7BB9C0}" srcOrd="0" destOrd="0" presId="urn:microsoft.com/office/officeart/2018/5/layout/IconCircleLabelList"/>
    <dgm:cxn modelId="{3A49E44A-59D2-4680-97AC-2FE5EF693A16}" type="presParOf" srcId="{387D8EB5-C186-45A0-94A2-A641543E2F30}" destId="{138E43B1-0E56-4D74-839B-889626517C65}" srcOrd="1" destOrd="0" presId="urn:microsoft.com/office/officeart/2018/5/layout/IconCircleLabelList"/>
    <dgm:cxn modelId="{D1A908FC-52C1-4D56-BB24-A59C5FDEB7D4}" type="presParOf" srcId="{387D8EB5-C186-45A0-94A2-A641543E2F30}" destId="{5EB3A6F4-A054-427F-B3C4-0F69203F1A65}" srcOrd="2" destOrd="0" presId="urn:microsoft.com/office/officeart/2018/5/layout/IconCircleLabelList"/>
    <dgm:cxn modelId="{9276F1AD-42F4-4F6C-AEB1-411F5DCB1FBA}" type="presParOf" srcId="{387D8EB5-C186-45A0-94A2-A641543E2F30}" destId="{A00E8274-94C2-4CD7-9D9B-0097CB2F1CA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9972D9-8AF5-4B55-AD7E-170D41680FF5}" type="doc">
      <dgm:prSet loTypeId="urn:microsoft.com/office/officeart/2005/8/layout/process5" loCatId="process" qsTypeId="urn:microsoft.com/office/officeart/2005/8/quickstyle/simple5" qsCatId="simple" csTypeId="urn:microsoft.com/office/officeart/2005/8/colors/colorful5" csCatId="colorful" phldr="1"/>
      <dgm:spPr/>
    </dgm:pt>
    <dgm:pt modelId="{606F9276-E454-43E0-8474-DAF25C2F9256}">
      <dgm:prSet phldrT="[Text]" custT="1"/>
      <dgm:spPr/>
      <dgm:t>
        <a:bodyPr/>
        <a:lstStyle/>
        <a:p>
          <a:r>
            <a:rPr lang="en-AU" sz="1000" dirty="0">
              <a:solidFill>
                <a:schemeClr val="tx1"/>
              </a:solidFill>
            </a:rPr>
            <a:t>Loan data from Kaggle (CSV file)</a:t>
          </a:r>
        </a:p>
      </dgm:t>
    </dgm:pt>
    <dgm:pt modelId="{85E8CA83-FB05-4B33-B820-BA374AC68F37}" type="parTrans" cxnId="{114EDE44-87DA-43AA-AA8B-A8C12A5B8852}">
      <dgm:prSet/>
      <dgm:spPr/>
      <dgm:t>
        <a:bodyPr/>
        <a:lstStyle/>
        <a:p>
          <a:endParaRPr lang="en-AU"/>
        </a:p>
      </dgm:t>
    </dgm:pt>
    <dgm:pt modelId="{BC4C2147-A2F6-42E2-8E07-4E0CDD29D70D}" type="sibTrans" cxnId="{114EDE44-87DA-43AA-AA8B-A8C12A5B8852}">
      <dgm:prSet/>
      <dgm:spPr/>
      <dgm:t>
        <a:bodyPr/>
        <a:lstStyle/>
        <a:p>
          <a:endParaRPr lang="en-AU"/>
        </a:p>
      </dgm:t>
    </dgm:pt>
    <dgm:pt modelId="{A91AB660-C1D4-42D6-A2A5-B04F521906F2}">
      <dgm:prSet phldrT="[Text]" custT="1"/>
      <dgm:spPr/>
      <dgm:t>
        <a:bodyPr/>
        <a:lstStyle/>
        <a:p>
          <a:r>
            <a:rPr lang="en-AU" sz="1000" dirty="0">
              <a:solidFill>
                <a:schemeClr val="tx1"/>
              </a:solidFill>
            </a:rPr>
            <a:t>Data cleaning</a:t>
          </a:r>
        </a:p>
      </dgm:t>
    </dgm:pt>
    <dgm:pt modelId="{37E113AF-6478-4570-A74C-64B8AAF52F92}" type="parTrans" cxnId="{15B5EBC7-3971-434D-8987-3FF4D3B2B0BE}">
      <dgm:prSet/>
      <dgm:spPr/>
      <dgm:t>
        <a:bodyPr/>
        <a:lstStyle/>
        <a:p>
          <a:endParaRPr lang="en-AU"/>
        </a:p>
      </dgm:t>
    </dgm:pt>
    <dgm:pt modelId="{86742337-51E4-480B-A4F0-BCB40DEEAB1E}" type="sibTrans" cxnId="{15B5EBC7-3971-434D-8987-3FF4D3B2B0BE}">
      <dgm:prSet/>
      <dgm:spPr/>
      <dgm:t>
        <a:bodyPr/>
        <a:lstStyle/>
        <a:p>
          <a:endParaRPr lang="en-AU"/>
        </a:p>
      </dgm:t>
    </dgm:pt>
    <dgm:pt modelId="{32308EDE-2840-4BAB-8C14-F869E35C581A}">
      <dgm:prSet phldrT="[Text]" custT="1"/>
      <dgm:spPr/>
      <dgm:t>
        <a:bodyPr/>
        <a:lstStyle/>
        <a:p>
          <a:r>
            <a:rPr lang="en-AU" sz="1000" dirty="0">
              <a:solidFill>
                <a:schemeClr val="tx1"/>
              </a:solidFill>
            </a:rPr>
            <a:t>Test data to find missing value</a:t>
          </a:r>
        </a:p>
      </dgm:t>
    </dgm:pt>
    <dgm:pt modelId="{4F96CAB4-D82A-4485-92BA-0BF011C24406}" type="parTrans" cxnId="{B2DDB782-7AE5-466B-88E1-B078DFC9CB32}">
      <dgm:prSet/>
      <dgm:spPr/>
      <dgm:t>
        <a:bodyPr/>
        <a:lstStyle/>
        <a:p>
          <a:endParaRPr lang="en-AU"/>
        </a:p>
      </dgm:t>
    </dgm:pt>
    <dgm:pt modelId="{BEC83482-AF38-40B7-8762-2AFC6FD0B2E7}" type="sibTrans" cxnId="{B2DDB782-7AE5-466B-88E1-B078DFC9CB32}">
      <dgm:prSet/>
      <dgm:spPr/>
      <dgm:t>
        <a:bodyPr/>
        <a:lstStyle/>
        <a:p>
          <a:endParaRPr lang="en-AU"/>
        </a:p>
      </dgm:t>
    </dgm:pt>
    <dgm:pt modelId="{64192A31-56E2-46B1-8F7C-5286764F2198}">
      <dgm:prSet phldrT="[Text]" custT="1"/>
      <dgm:spPr/>
      <dgm:t>
        <a:bodyPr/>
        <a:lstStyle/>
        <a:p>
          <a:r>
            <a:rPr lang="en-AU" sz="1000" dirty="0">
              <a:solidFill>
                <a:schemeClr val="tx1"/>
              </a:solidFill>
            </a:rPr>
            <a:t>Exploratory Data Analysis</a:t>
          </a:r>
        </a:p>
      </dgm:t>
    </dgm:pt>
    <dgm:pt modelId="{2B2D34C3-60C9-4741-9ED9-CE68564717A4}" type="parTrans" cxnId="{0E32F0ED-489A-419A-8894-8D3F6C3A2F41}">
      <dgm:prSet/>
      <dgm:spPr/>
      <dgm:t>
        <a:bodyPr/>
        <a:lstStyle/>
        <a:p>
          <a:endParaRPr lang="en-AU"/>
        </a:p>
      </dgm:t>
    </dgm:pt>
    <dgm:pt modelId="{3CB5ABE2-42D1-4187-8106-3381AC02FD04}" type="sibTrans" cxnId="{0E32F0ED-489A-419A-8894-8D3F6C3A2F41}">
      <dgm:prSet/>
      <dgm:spPr/>
      <dgm:t>
        <a:bodyPr/>
        <a:lstStyle/>
        <a:p>
          <a:endParaRPr lang="en-AU"/>
        </a:p>
      </dgm:t>
    </dgm:pt>
    <dgm:pt modelId="{D0D8E0B5-C3D5-4E75-B9D8-39F8BA89856B}">
      <dgm:prSet phldrT="[Text]" custT="1"/>
      <dgm:spPr/>
      <dgm:t>
        <a:bodyPr/>
        <a:lstStyle/>
        <a:p>
          <a:r>
            <a:rPr lang="en-AU" sz="1000" kern="1200" dirty="0">
              <a:solidFill>
                <a:prstClr val="black"/>
              </a:solidFill>
              <a:latin typeface="Calibri"/>
              <a:ea typeface="+mn-ea"/>
              <a:cs typeface="+mn-cs"/>
            </a:rPr>
            <a:t>Data Preparation</a:t>
          </a:r>
        </a:p>
      </dgm:t>
    </dgm:pt>
    <dgm:pt modelId="{B609D6E9-282D-4206-A268-12DF5F10150D}" type="parTrans" cxnId="{0A1FD703-27C0-4D18-BC0A-768F1B75AF31}">
      <dgm:prSet/>
      <dgm:spPr/>
      <dgm:t>
        <a:bodyPr/>
        <a:lstStyle/>
        <a:p>
          <a:endParaRPr lang="en-AU"/>
        </a:p>
      </dgm:t>
    </dgm:pt>
    <dgm:pt modelId="{17EF7E8B-CCF1-43A3-8E53-680078067607}" type="sibTrans" cxnId="{0A1FD703-27C0-4D18-BC0A-768F1B75AF31}">
      <dgm:prSet/>
      <dgm:spPr/>
      <dgm:t>
        <a:bodyPr/>
        <a:lstStyle/>
        <a:p>
          <a:endParaRPr lang="en-AU"/>
        </a:p>
      </dgm:t>
    </dgm:pt>
    <dgm:pt modelId="{6B160AC8-71FE-4ED6-90B4-4C2EDCFEB7A1}">
      <dgm:prSet phldrT="[Text]" custT="1"/>
      <dgm:spPr/>
      <dgm:t>
        <a:bodyPr/>
        <a:lstStyle/>
        <a:p>
          <a:pPr marL="0" lvl="0" indent="0" algn="ctr" defTabSz="577850">
            <a:lnSpc>
              <a:spcPct val="90000"/>
            </a:lnSpc>
            <a:spcBef>
              <a:spcPct val="0"/>
            </a:spcBef>
            <a:spcAft>
              <a:spcPct val="35000"/>
            </a:spcAft>
            <a:buNone/>
          </a:pPr>
          <a:r>
            <a:rPr lang="en-AU" sz="1000" kern="1200" dirty="0">
              <a:solidFill>
                <a:prstClr val="black"/>
              </a:solidFill>
              <a:latin typeface="Calibri"/>
              <a:ea typeface="+mn-ea"/>
              <a:cs typeface="+mn-cs"/>
            </a:rPr>
            <a:t>Data Visualization</a:t>
          </a:r>
        </a:p>
      </dgm:t>
    </dgm:pt>
    <dgm:pt modelId="{62444060-6868-44DA-8EFB-1CCD00E83A6F}" type="parTrans" cxnId="{49A136B7-52C6-454A-90C3-6082880EFEEC}">
      <dgm:prSet/>
      <dgm:spPr/>
      <dgm:t>
        <a:bodyPr/>
        <a:lstStyle/>
        <a:p>
          <a:endParaRPr lang="en-AU"/>
        </a:p>
      </dgm:t>
    </dgm:pt>
    <dgm:pt modelId="{DF729738-BA97-4C8B-AE98-B98971DDA76F}" type="sibTrans" cxnId="{49A136B7-52C6-454A-90C3-6082880EFEEC}">
      <dgm:prSet/>
      <dgm:spPr/>
      <dgm:t>
        <a:bodyPr/>
        <a:lstStyle/>
        <a:p>
          <a:endParaRPr lang="en-AU"/>
        </a:p>
      </dgm:t>
    </dgm:pt>
    <dgm:pt modelId="{2D9B6F53-0FD1-46D1-AAE2-5279D7E97B3D}">
      <dgm:prSet phldrT="[Text]" custT="1"/>
      <dgm:spPr/>
      <dgm:t>
        <a:bodyPr/>
        <a:lstStyle/>
        <a:p>
          <a:pPr marL="0" lvl="0" indent="0" algn="l" defTabSz="577850">
            <a:lnSpc>
              <a:spcPct val="90000"/>
            </a:lnSpc>
            <a:spcBef>
              <a:spcPct val="0"/>
            </a:spcBef>
            <a:spcAft>
              <a:spcPct val="35000"/>
            </a:spcAft>
            <a:buNone/>
          </a:pPr>
          <a:r>
            <a:rPr lang="en-AU" sz="1000" kern="1200" dirty="0">
              <a:solidFill>
                <a:prstClr val="black"/>
              </a:solidFill>
              <a:latin typeface="Calibri"/>
              <a:ea typeface="+mn-ea"/>
              <a:cs typeface="+mn-cs"/>
            </a:rPr>
            <a:t>Compare the model</a:t>
          </a:r>
        </a:p>
        <a:p>
          <a:pPr marL="0" lvl="0" indent="0" algn="l" defTabSz="577850">
            <a:lnSpc>
              <a:spcPct val="90000"/>
            </a:lnSpc>
            <a:spcBef>
              <a:spcPct val="0"/>
            </a:spcBef>
            <a:spcAft>
              <a:spcPct val="35000"/>
            </a:spcAft>
            <a:buNone/>
          </a:pPr>
          <a:r>
            <a:rPr lang="en-AU" sz="1000" kern="1200" dirty="0" err="1">
              <a:solidFill>
                <a:prstClr val="black"/>
              </a:solidFill>
              <a:latin typeface="Calibri"/>
              <a:ea typeface="+mn-ea"/>
              <a:cs typeface="+mn-cs"/>
            </a:rPr>
            <a:t>i</a:t>
          </a:r>
          <a:r>
            <a:rPr lang="en-AU" sz="1000" kern="1200" dirty="0">
              <a:solidFill>
                <a:prstClr val="black"/>
              </a:solidFill>
              <a:latin typeface="Calibri"/>
              <a:ea typeface="+mn-ea"/>
              <a:cs typeface="+mn-cs"/>
            </a:rPr>
            <a:t>)Logistic Regression</a:t>
          </a:r>
        </a:p>
        <a:p>
          <a:pPr marL="0" lvl="0" indent="0" algn="l" defTabSz="577850">
            <a:lnSpc>
              <a:spcPct val="90000"/>
            </a:lnSpc>
            <a:spcBef>
              <a:spcPct val="0"/>
            </a:spcBef>
            <a:spcAft>
              <a:spcPct val="35000"/>
            </a:spcAft>
            <a:buNone/>
          </a:pPr>
          <a:r>
            <a:rPr lang="en-AU" sz="1000" kern="1200" dirty="0">
              <a:solidFill>
                <a:prstClr val="black"/>
              </a:solidFill>
              <a:latin typeface="Calibri"/>
              <a:ea typeface="+mn-ea"/>
              <a:cs typeface="+mn-cs"/>
            </a:rPr>
            <a:t>ii) K-Nearest </a:t>
          </a:r>
          <a:r>
            <a:rPr lang="en-AU" sz="1000" kern="1200" dirty="0" err="1">
              <a:solidFill>
                <a:prstClr val="black"/>
              </a:solidFill>
              <a:latin typeface="Calibri"/>
              <a:ea typeface="+mn-ea"/>
              <a:cs typeface="+mn-cs"/>
            </a:rPr>
            <a:t>Neighbors</a:t>
          </a:r>
          <a:r>
            <a:rPr lang="en-AU" sz="1000" kern="1200" dirty="0">
              <a:solidFill>
                <a:prstClr val="black"/>
              </a:solidFill>
              <a:latin typeface="Calibri"/>
              <a:ea typeface="+mn-ea"/>
              <a:cs typeface="+mn-cs"/>
            </a:rPr>
            <a:t> (KNN)</a:t>
          </a:r>
        </a:p>
        <a:p>
          <a:pPr marL="0" lvl="0" indent="0" algn="l" defTabSz="577850">
            <a:lnSpc>
              <a:spcPct val="90000"/>
            </a:lnSpc>
            <a:spcBef>
              <a:spcPct val="0"/>
            </a:spcBef>
            <a:spcAft>
              <a:spcPct val="35000"/>
            </a:spcAft>
            <a:buNone/>
          </a:pPr>
          <a:r>
            <a:rPr lang="en-AU" sz="1000" kern="1200" dirty="0">
              <a:solidFill>
                <a:prstClr val="black"/>
              </a:solidFill>
              <a:latin typeface="Calibri"/>
              <a:ea typeface="+mn-ea"/>
              <a:cs typeface="+mn-cs"/>
            </a:rPr>
            <a:t>iii) Naive Bayes </a:t>
          </a:r>
          <a:r>
            <a:rPr lang="en-AU" sz="1000" kern="1200" dirty="0" err="1">
              <a:solidFill>
                <a:prstClr val="black"/>
              </a:solidFill>
              <a:latin typeface="Calibri"/>
              <a:ea typeface="+mn-ea"/>
              <a:cs typeface="+mn-cs"/>
            </a:rPr>
            <a:t>Algorigthm</a:t>
          </a:r>
          <a:endParaRPr lang="en-AU" sz="1000" kern="1200" dirty="0">
            <a:solidFill>
              <a:prstClr val="black"/>
            </a:solidFill>
            <a:latin typeface="Calibri"/>
            <a:ea typeface="+mn-ea"/>
            <a:cs typeface="+mn-cs"/>
          </a:endParaRPr>
        </a:p>
      </dgm:t>
    </dgm:pt>
    <dgm:pt modelId="{F287FA40-C402-4814-AAEA-1757A232477A}" type="parTrans" cxnId="{656A2CCA-25AA-4B47-A85E-01A12FA919B1}">
      <dgm:prSet/>
      <dgm:spPr/>
      <dgm:t>
        <a:bodyPr/>
        <a:lstStyle/>
        <a:p>
          <a:endParaRPr lang="en-AU"/>
        </a:p>
      </dgm:t>
    </dgm:pt>
    <dgm:pt modelId="{2FBC6AAC-B509-4E8B-8777-A00BFA379E9B}" type="sibTrans" cxnId="{656A2CCA-25AA-4B47-A85E-01A12FA919B1}">
      <dgm:prSet/>
      <dgm:spPr/>
      <dgm:t>
        <a:bodyPr/>
        <a:lstStyle/>
        <a:p>
          <a:endParaRPr lang="en-AU"/>
        </a:p>
      </dgm:t>
    </dgm:pt>
    <dgm:pt modelId="{4645726C-2EB9-41DF-85C8-1A37C594403B}">
      <dgm:prSet phldrT="[Text]" custT="1"/>
      <dgm:spPr/>
      <dgm:t>
        <a:bodyPr/>
        <a:lstStyle/>
        <a:p>
          <a:pPr marL="0" lvl="0" indent="0" algn="ctr" defTabSz="577850">
            <a:lnSpc>
              <a:spcPct val="90000"/>
            </a:lnSpc>
            <a:spcBef>
              <a:spcPct val="0"/>
            </a:spcBef>
            <a:spcAft>
              <a:spcPct val="35000"/>
            </a:spcAft>
          </a:pPr>
          <a:r>
            <a:rPr lang="en-AU" sz="1000" kern="1200" dirty="0">
              <a:solidFill>
                <a:prstClr val="black"/>
              </a:solidFill>
              <a:latin typeface="Calibri"/>
              <a:ea typeface="+mn-ea"/>
              <a:cs typeface="+mn-cs"/>
            </a:rPr>
            <a:t>Compare and find out the best model</a:t>
          </a:r>
        </a:p>
      </dgm:t>
    </dgm:pt>
    <dgm:pt modelId="{7741E648-E6B7-4DF9-9BDC-9EEE845E76C6}" type="parTrans" cxnId="{167CF8E7-D245-4C85-987F-B28A28E927B5}">
      <dgm:prSet/>
      <dgm:spPr/>
      <dgm:t>
        <a:bodyPr/>
        <a:lstStyle/>
        <a:p>
          <a:endParaRPr lang="en-AU"/>
        </a:p>
      </dgm:t>
    </dgm:pt>
    <dgm:pt modelId="{4072C60E-0FBB-46D4-8B6C-70C83CD99A29}" type="sibTrans" cxnId="{167CF8E7-D245-4C85-987F-B28A28E927B5}">
      <dgm:prSet/>
      <dgm:spPr/>
      <dgm:t>
        <a:bodyPr/>
        <a:lstStyle/>
        <a:p>
          <a:endParaRPr lang="en-AU"/>
        </a:p>
      </dgm:t>
    </dgm:pt>
    <dgm:pt modelId="{01A77E23-E07E-4AA5-BA13-D7936177DA40}" type="pres">
      <dgm:prSet presAssocID="{269972D9-8AF5-4B55-AD7E-170D41680FF5}" presName="diagram" presStyleCnt="0">
        <dgm:presLayoutVars>
          <dgm:dir/>
          <dgm:resizeHandles val="exact"/>
        </dgm:presLayoutVars>
      </dgm:prSet>
      <dgm:spPr/>
    </dgm:pt>
    <dgm:pt modelId="{991F472D-133C-4975-A03A-82AF988987F4}" type="pres">
      <dgm:prSet presAssocID="{606F9276-E454-43E0-8474-DAF25C2F9256}" presName="node" presStyleLbl="node1" presStyleIdx="0" presStyleCnt="8">
        <dgm:presLayoutVars>
          <dgm:bulletEnabled val="1"/>
        </dgm:presLayoutVars>
      </dgm:prSet>
      <dgm:spPr/>
    </dgm:pt>
    <dgm:pt modelId="{8B4A061D-6E33-463F-9A8D-74AAFB4B640C}" type="pres">
      <dgm:prSet presAssocID="{BC4C2147-A2F6-42E2-8E07-4E0CDD29D70D}" presName="sibTrans" presStyleLbl="sibTrans2D1" presStyleIdx="0" presStyleCnt="7"/>
      <dgm:spPr/>
    </dgm:pt>
    <dgm:pt modelId="{B7F87C87-7D5C-4EF2-8EE6-4F1CAE259E7C}" type="pres">
      <dgm:prSet presAssocID="{BC4C2147-A2F6-42E2-8E07-4E0CDD29D70D}" presName="connectorText" presStyleLbl="sibTrans2D1" presStyleIdx="0" presStyleCnt="7"/>
      <dgm:spPr/>
    </dgm:pt>
    <dgm:pt modelId="{52F40507-D075-466B-B4A9-B8379E02C4AF}" type="pres">
      <dgm:prSet presAssocID="{A91AB660-C1D4-42D6-A2A5-B04F521906F2}" presName="node" presStyleLbl="node1" presStyleIdx="1" presStyleCnt="8">
        <dgm:presLayoutVars>
          <dgm:bulletEnabled val="1"/>
        </dgm:presLayoutVars>
      </dgm:prSet>
      <dgm:spPr/>
    </dgm:pt>
    <dgm:pt modelId="{EE9EC078-6966-40EE-9FCE-350CB311FA17}" type="pres">
      <dgm:prSet presAssocID="{86742337-51E4-480B-A4F0-BCB40DEEAB1E}" presName="sibTrans" presStyleLbl="sibTrans2D1" presStyleIdx="1" presStyleCnt="7"/>
      <dgm:spPr/>
    </dgm:pt>
    <dgm:pt modelId="{F9009359-9DBA-4540-A0D3-2346B999F6F4}" type="pres">
      <dgm:prSet presAssocID="{86742337-51E4-480B-A4F0-BCB40DEEAB1E}" presName="connectorText" presStyleLbl="sibTrans2D1" presStyleIdx="1" presStyleCnt="7"/>
      <dgm:spPr/>
    </dgm:pt>
    <dgm:pt modelId="{8D339E01-2BA9-40E0-91A1-DD8249525FB5}" type="pres">
      <dgm:prSet presAssocID="{32308EDE-2840-4BAB-8C14-F869E35C581A}" presName="node" presStyleLbl="node1" presStyleIdx="2" presStyleCnt="8">
        <dgm:presLayoutVars>
          <dgm:bulletEnabled val="1"/>
        </dgm:presLayoutVars>
      </dgm:prSet>
      <dgm:spPr/>
    </dgm:pt>
    <dgm:pt modelId="{3025CB26-1462-481E-83F4-009AF2E33DF1}" type="pres">
      <dgm:prSet presAssocID="{BEC83482-AF38-40B7-8762-2AFC6FD0B2E7}" presName="sibTrans" presStyleLbl="sibTrans2D1" presStyleIdx="2" presStyleCnt="7"/>
      <dgm:spPr/>
    </dgm:pt>
    <dgm:pt modelId="{E4305825-BB89-4D91-A2A3-27F232EB03D0}" type="pres">
      <dgm:prSet presAssocID="{BEC83482-AF38-40B7-8762-2AFC6FD0B2E7}" presName="connectorText" presStyleLbl="sibTrans2D1" presStyleIdx="2" presStyleCnt="7"/>
      <dgm:spPr/>
    </dgm:pt>
    <dgm:pt modelId="{787B4200-BD5F-463C-A1FE-E3F1E6891CB5}" type="pres">
      <dgm:prSet presAssocID="{64192A31-56E2-46B1-8F7C-5286764F2198}" presName="node" presStyleLbl="node1" presStyleIdx="3" presStyleCnt="8">
        <dgm:presLayoutVars>
          <dgm:bulletEnabled val="1"/>
        </dgm:presLayoutVars>
      </dgm:prSet>
      <dgm:spPr/>
    </dgm:pt>
    <dgm:pt modelId="{7B38353E-A028-4172-B876-DBD3DEF24308}" type="pres">
      <dgm:prSet presAssocID="{3CB5ABE2-42D1-4187-8106-3381AC02FD04}" presName="sibTrans" presStyleLbl="sibTrans2D1" presStyleIdx="3" presStyleCnt="7"/>
      <dgm:spPr/>
    </dgm:pt>
    <dgm:pt modelId="{7C72BBE7-2EA9-4D0F-91E1-CF134D1A4D06}" type="pres">
      <dgm:prSet presAssocID="{3CB5ABE2-42D1-4187-8106-3381AC02FD04}" presName="connectorText" presStyleLbl="sibTrans2D1" presStyleIdx="3" presStyleCnt="7"/>
      <dgm:spPr/>
    </dgm:pt>
    <dgm:pt modelId="{3BA93F0C-2B48-4B1C-AF15-1B535BD224B8}" type="pres">
      <dgm:prSet presAssocID="{D0D8E0B5-C3D5-4E75-B9D8-39F8BA89856B}" presName="node" presStyleLbl="node1" presStyleIdx="4" presStyleCnt="8">
        <dgm:presLayoutVars>
          <dgm:bulletEnabled val="1"/>
        </dgm:presLayoutVars>
      </dgm:prSet>
      <dgm:spPr/>
    </dgm:pt>
    <dgm:pt modelId="{1105CB95-0BBB-4C8D-AB27-31E3C0DB784C}" type="pres">
      <dgm:prSet presAssocID="{17EF7E8B-CCF1-43A3-8E53-680078067607}" presName="sibTrans" presStyleLbl="sibTrans2D1" presStyleIdx="4" presStyleCnt="7"/>
      <dgm:spPr/>
    </dgm:pt>
    <dgm:pt modelId="{E7A7AE4C-DBB1-447B-A110-095D2001C07A}" type="pres">
      <dgm:prSet presAssocID="{17EF7E8B-CCF1-43A3-8E53-680078067607}" presName="connectorText" presStyleLbl="sibTrans2D1" presStyleIdx="4" presStyleCnt="7"/>
      <dgm:spPr/>
    </dgm:pt>
    <dgm:pt modelId="{1DB6D113-1F94-4277-8699-8266E79DD0E6}" type="pres">
      <dgm:prSet presAssocID="{6B160AC8-71FE-4ED6-90B4-4C2EDCFEB7A1}" presName="node" presStyleLbl="node1" presStyleIdx="5" presStyleCnt="8">
        <dgm:presLayoutVars>
          <dgm:bulletEnabled val="1"/>
        </dgm:presLayoutVars>
      </dgm:prSet>
      <dgm:spPr/>
    </dgm:pt>
    <dgm:pt modelId="{C86E0FE6-E6BB-4002-9C16-2158C6FB2F74}" type="pres">
      <dgm:prSet presAssocID="{DF729738-BA97-4C8B-AE98-B98971DDA76F}" presName="sibTrans" presStyleLbl="sibTrans2D1" presStyleIdx="5" presStyleCnt="7"/>
      <dgm:spPr/>
    </dgm:pt>
    <dgm:pt modelId="{70341C36-7A24-4BEE-A3AB-D9647776A40C}" type="pres">
      <dgm:prSet presAssocID="{DF729738-BA97-4C8B-AE98-B98971DDA76F}" presName="connectorText" presStyleLbl="sibTrans2D1" presStyleIdx="5" presStyleCnt="7"/>
      <dgm:spPr/>
    </dgm:pt>
    <dgm:pt modelId="{435F83E7-B91D-49AE-9A3B-655DC9160E11}" type="pres">
      <dgm:prSet presAssocID="{2D9B6F53-0FD1-46D1-AAE2-5279D7E97B3D}" presName="node" presStyleLbl="node1" presStyleIdx="6" presStyleCnt="8">
        <dgm:presLayoutVars>
          <dgm:bulletEnabled val="1"/>
        </dgm:presLayoutVars>
      </dgm:prSet>
      <dgm:spPr/>
    </dgm:pt>
    <dgm:pt modelId="{F47962A7-4FDF-4CBD-9513-FF7513556CE4}" type="pres">
      <dgm:prSet presAssocID="{2FBC6AAC-B509-4E8B-8777-A00BFA379E9B}" presName="sibTrans" presStyleLbl="sibTrans2D1" presStyleIdx="6" presStyleCnt="7"/>
      <dgm:spPr/>
    </dgm:pt>
    <dgm:pt modelId="{683886A5-BB2E-481C-A216-D8E06271CD9F}" type="pres">
      <dgm:prSet presAssocID="{2FBC6AAC-B509-4E8B-8777-A00BFA379E9B}" presName="connectorText" presStyleLbl="sibTrans2D1" presStyleIdx="6" presStyleCnt="7"/>
      <dgm:spPr/>
    </dgm:pt>
    <dgm:pt modelId="{A731EDCD-2A2E-401B-BDB5-FA8D33FA5BC2}" type="pres">
      <dgm:prSet presAssocID="{4645726C-2EB9-41DF-85C8-1A37C594403B}" presName="node" presStyleLbl="node1" presStyleIdx="7" presStyleCnt="8">
        <dgm:presLayoutVars>
          <dgm:bulletEnabled val="1"/>
        </dgm:presLayoutVars>
      </dgm:prSet>
      <dgm:spPr/>
    </dgm:pt>
  </dgm:ptLst>
  <dgm:cxnLst>
    <dgm:cxn modelId="{1AC73301-F960-412E-928E-B2F97AE2F4D1}" type="presOf" srcId="{DF729738-BA97-4C8B-AE98-B98971DDA76F}" destId="{70341C36-7A24-4BEE-A3AB-D9647776A40C}" srcOrd="1" destOrd="0" presId="urn:microsoft.com/office/officeart/2005/8/layout/process5"/>
    <dgm:cxn modelId="{0A1FD703-27C0-4D18-BC0A-768F1B75AF31}" srcId="{269972D9-8AF5-4B55-AD7E-170D41680FF5}" destId="{D0D8E0B5-C3D5-4E75-B9D8-39F8BA89856B}" srcOrd="4" destOrd="0" parTransId="{B609D6E9-282D-4206-A268-12DF5F10150D}" sibTransId="{17EF7E8B-CCF1-43A3-8E53-680078067607}"/>
    <dgm:cxn modelId="{F80C4808-16B2-4A85-88B6-4176566915B3}" type="presOf" srcId="{17EF7E8B-CCF1-43A3-8E53-680078067607}" destId="{1105CB95-0BBB-4C8D-AB27-31E3C0DB784C}" srcOrd="0" destOrd="0" presId="urn:microsoft.com/office/officeart/2005/8/layout/process5"/>
    <dgm:cxn modelId="{776CBC2A-E8F8-4ACE-9B10-D0F6D2A385E2}" type="presOf" srcId="{269972D9-8AF5-4B55-AD7E-170D41680FF5}" destId="{01A77E23-E07E-4AA5-BA13-D7936177DA40}" srcOrd="0" destOrd="0" presId="urn:microsoft.com/office/officeart/2005/8/layout/process5"/>
    <dgm:cxn modelId="{82DD6E30-152A-4B61-ABCF-7CE950A11482}" type="presOf" srcId="{BEC83482-AF38-40B7-8762-2AFC6FD0B2E7}" destId="{3025CB26-1462-481E-83F4-009AF2E33DF1}" srcOrd="0" destOrd="0" presId="urn:microsoft.com/office/officeart/2005/8/layout/process5"/>
    <dgm:cxn modelId="{B2029360-7090-4BC3-A440-DE87070F384F}" type="presOf" srcId="{64192A31-56E2-46B1-8F7C-5286764F2198}" destId="{787B4200-BD5F-463C-A1FE-E3F1E6891CB5}" srcOrd="0" destOrd="0" presId="urn:microsoft.com/office/officeart/2005/8/layout/process5"/>
    <dgm:cxn modelId="{1219D560-9A5A-485B-B78F-02BDD3511DF6}" type="presOf" srcId="{2D9B6F53-0FD1-46D1-AAE2-5279D7E97B3D}" destId="{435F83E7-B91D-49AE-9A3B-655DC9160E11}" srcOrd="0" destOrd="0" presId="urn:microsoft.com/office/officeart/2005/8/layout/process5"/>
    <dgm:cxn modelId="{114EDE44-87DA-43AA-AA8B-A8C12A5B8852}" srcId="{269972D9-8AF5-4B55-AD7E-170D41680FF5}" destId="{606F9276-E454-43E0-8474-DAF25C2F9256}" srcOrd="0" destOrd="0" parTransId="{85E8CA83-FB05-4B33-B820-BA374AC68F37}" sibTransId="{BC4C2147-A2F6-42E2-8E07-4E0CDD29D70D}"/>
    <dgm:cxn modelId="{B0C79D67-3868-4F9F-A368-ECBDC936B0DE}" type="presOf" srcId="{2FBC6AAC-B509-4E8B-8777-A00BFA379E9B}" destId="{F47962A7-4FDF-4CBD-9513-FF7513556CE4}" srcOrd="0" destOrd="0" presId="urn:microsoft.com/office/officeart/2005/8/layout/process5"/>
    <dgm:cxn modelId="{0355A74A-D8AB-46BC-A64B-C4BC094C35E9}" type="presOf" srcId="{DF729738-BA97-4C8B-AE98-B98971DDA76F}" destId="{C86E0FE6-E6BB-4002-9C16-2158C6FB2F74}" srcOrd="0" destOrd="0" presId="urn:microsoft.com/office/officeart/2005/8/layout/process5"/>
    <dgm:cxn modelId="{770BF56F-0B37-4C6C-99E9-515215235AA0}" type="presOf" srcId="{4645726C-2EB9-41DF-85C8-1A37C594403B}" destId="{A731EDCD-2A2E-401B-BDB5-FA8D33FA5BC2}" srcOrd="0" destOrd="0" presId="urn:microsoft.com/office/officeart/2005/8/layout/process5"/>
    <dgm:cxn modelId="{B75D1B58-B362-42E1-B86A-39CD8C834454}" type="presOf" srcId="{606F9276-E454-43E0-8474-DAF25C2F9256}" destId="{991F472D-133C-4975-A03A-82AF988987F4}" srcOrd="0" destOrd="0" presId="urn:microsoft.com/office/officeart/2005/8/layout/process5"/>
    <dgm:cxn modelId="{B2DDB782-7AE5-466B-88E1-B078DFC9CB32}" srcId="{269972D9-8AF5-4B55-AD7E-170D41680FF5}" destId="{32308EDE-2840-4BAB-8C14-F869E35C581A}" srcOrd="2" destOrd="0" parTransId="{4F96CAB4-D82A-4485-92BA-0BF011C24406}" sibTransId="{BEC83482-AF38-40B7-8762-2AFC6FD0B2E7}"/>
    <dgm:cxn modelId="{816DF587-4B7C-4B23-BE00-0BD7548D0A3C}" type="presOf" srcId="{3CB5ABE2-42D1-4187-8106-3381AC02FD04}" destId="{7B38353E-A028-4172-B876-DBD3DEF24308}" srcOrd="0" destOrd="0" presId="urn:microsoft.com/office/officeart/2005/8/layout/process5"/>
    <dgm:cxn modelId="{64AF4091-A1D3-4A59-B664-476E42850FD7}" type="presOf" srcId="{2FBC6AAC-B509-4E8B-8777-A00BFA379E9B}" destId="{683886A5-BB2E-481C-A216-D8E06271CD9F}" srcOrd="1" destOrd="0" presId="urn:microsoft.com/office/officeart/2005/8/layout/process5"/>
    <dgm:cxn modelId="{6AA711A3-65CF-45C5-BEC2-70642977BF3F}" type="presOf" srcId="{86742337-51E4-480B-A4F0-BCB40DEEAB1E}" destId="{F9009359-9DBA-4540-A0D3-2346B999F6F4}" srcOrd="1" destOrd="0" presId="urn:microsoft.com/office/officeart/2005/8/layout/process5"/>
    <dgm:cxn modelId="{46D752A8-270B-4AA5-9438-6D5765D8EDB7}" type="presOf" srcId="{D0D8E0B5-C3D5-4E75-B9D8-39F8BA89856B}" destId="{3BA93F0C-2B48-4B1C-AF15-1B535BD224B8}" srcOrd="0" destOrd="0" presId="urn:microsoft.com/office/officeart/2005/8/layout/process5"/>
    <dgm:cxn modelId="{0C0BD8AC-F91C-479E-A8E9-D125B0B7BB71}" type="presOf" srcId="{6B160AC8-71FE-4ED6-90B4-4C2EDCFEB7A1}" destId="{1DB6D113-1F94-4277-8699-8266E79DD0E6}" srcOrd="0" destOrd="0" presId="urn:microsoft.com/office/officeart/2005/8/layout/process5"/>
    <dgm:cxn modelId="{26CDCAAD-F198-46BC-8B41-E77DC20F2F38}" type="presOf" srcId="{BC4C2147-A2F6-42E2-8E07-4E0CDD29D70D}" destId="{8B4A061D-6E33-463F-9A8D-74AAFB4B640C}" srcOrd="0" destOrd="0" presId="urn:microsoft.com/office/officeart/2005/8/layout/process5"/>
    <dgm:cxn modelId="{A6CD08B7-6548-4A29-80D7-A59F47FA5F34}" type="presOf" srcId="{BC4C2147-A2F6-42E2-8E07-4E0CDD29D70D}" destId="{B7F87C87-7D5C-4EF2-8EE6-4F1CAE259E7C}" srcOrd="1" destOrd="0" presId="urn:microsoft.com/office/officeart/2005/8/layout/process5"/>
    <dgm:cxn modelId="{49A136B7-52C6-454A-90C3-6082880EFEEC}" srcId="{269972D9-8AF5-4B55-AD7E-170D41680FF5}" destId="{6B160AC8-71FE-4ED6-90B4-4C2EDCFEB7A1}" srcOrd="5" destOrd="0" parTransId="{62444060-6868-44DA-8EFB-1CCD00E83A6F}" sibTransId="{DF729738-BA97-4C8B-AE98-B98971DDA76F}"/>
    <dgm:cxn modelId="{1EBD7ABB-FC10-429F-A777-82B11D7812A5}" type="presOf" srcId="{BEC83482-AF38-40B7-8762-2AFC6FD0B2E7}" destId="{E4305825-BB89-4D91-A2A3-27F232EB03D0}" srcOrd="1" destOrd="0" presId="urn:microsoft.com/office/officeart/2005/8/layout/process5"/>
    <dgm:cxn modelId="{4F266EC5-8A83-46C0-A5AC-1000E475B431}" type="presOf" srcId="{A91AB660-C1D4-42D6-A2A5-B04F521906F2}" destId="{52F40507-D075-466B-B4A9-B8379E02C4AF}" srcOrd="0" destOrd="0" presId="urn:microsoft.com/office/officeart/2005/8/layout/process5"/>
    <dgm:cxn modelId="{15B5EBC7-3971-434D-8987-3FF4D3B2B0BE}" srcId="{269972D9-8AF5-4B55-AD7E-170D41680FF5}" destId="{A91AB660-C1D4-42D6-A2A5-B04F521906F2}" srcOrd="1" destOrd="0" parTransId="{37E113AF-6478-4570-A74C-64B8AAF52F92}" sibTransId="{86742337-51E4-480B-A4F0-BCB40DEEAB1E}"/>
    <dgm:cxn modelId="{886608C8-07D1-4D4F-AD54-3730FFBCFE1E}" type="presOf" srcId="{32308EDE-2840-4BAB-8C14-F869E35C581A}" destId="{8D339E01-2BA9-40E0-91A1-DD8249525FB5}" srcOrd="0" destOrd="0" presId="urn:microsoft.com/office/officeart/2005/8/layout/process5"/>
    <dgm:cxn modelId="{656A2CCA-25AA-4B47-A85E-01A12FA919B1}" srcId="{269972D9-8AF5-4B55-AD7E-170D41680FF5}" destId="{2D9B6F53-0FD1-46D1-AAE2-5279D7E97B3D}" srcOrd="6" destOrd="0" parTransId="{F287FA40-C402-4814-AAEA-1757A232477A}" sibTransId="{2FBC6AAC-B509-4E8B-8777-A00BFA379E9B}"/>
    <dgm:cxn modelId="{387628D7-64C1-4670-9A7F-3EED290C99BB}" type="presOf" srcId="{86742337-51E4-480B-A4F0-BCB40DEEAB1E}" destId="{EE9EC078-6966-40EE-9FCE-350CB311FA17}" srcOrd="0" destOrd="0" presId="urn:microsoft.com/office/officeart/2005/8/layout/process5"/>
    <dgm:cxn modelId="{B07709D8-3A8C-4203-9B9E-5C2EC184089E}" type="presOf" srcId="{3CB5ABE2-42D1-4187-8106-3381AC02FD04}" destId="{7C72BBE7-2EA9-4D0F-91E1-CF134D1A4D06}" srcOrd="1" destOrd="0" presId="urn:microsoft.com/office/officeart/2005/8/layout/process5"/>
    <dgm:cxn modelId="{9A0423E2-76C4-4B1A-BC7C-1804D7AEB21C}" type="presOf" srcId="{17EF7E8B-CCF1-43A3-8E53-680078067607}" destId="{E7A7AE4C-DBB1-447B-A110-095D2001C07A}" srcOrd="1" destOrd="0" presId="urn:microsoft.com/office/officeart/2005/8/layout/process5"/>
    <dgm:cxn modelId="{167CF8E7-D245-4C85-987F-B28A28E927B5}" srcId="{269972D9-8AF5-4B55-AD7E-170D41680FF5}" destId="{4645726C-2EB9-41DF-85C8-1A37C594403B}" srcOrd="7" destOrd="0" parTransId="{7741E648-E6B7-4DF9-9BDC-9EEE845E76C6}" sibTransId="{4072C60E-0FBB-46D4-8B6C-70C83CD99A29}"/>
    <dgm:cxn modelId="{0E32F0ED-489A-419A-8894-8D3F6C3A2F41}" srcId="{269972D9-8AF5-4B55-AD7E-170D41680FF5}" destId="{64192A31-56E2-46B1-8F7C-5286764F2198}" srcOrd="3" destOrd="0" parTransId="{2B2D34C3-60C9-4741-9ED9-CE68564717A4}" sibTransId="{3CB5ABE2-42D1-4187-8106-3381AC02FD04}"/>
    <dgm:cxn modelId="{D0C3C183-B92C-4862-ACC7-D822347256F9}" type="presParOf" srcId="{01A77E23-E07E-4AA5-BA13-D7936177DA40}" destId="{991F472D-133C-4975-A03A-82AF988987F4}" srcOrd="0" destOrd="0" presId="urn:microsoft.com/office/officeart/2005/8/layout/process5"/>
    <dgm:cxn modelId="{4A1F9959-41B9-4BEC-AEE0-95F762066398}" type="presParOf" srcId="{01A77E23-E07E-4AA5-BA13-D7936177DA40}" destId="{8B4A061D-6E33-463F-9A8D-74AAFB4B640C}" srcOrd="1" destOrd="0" presId="urn:microsoft.com/office/officeart/2005/8/layout/process5"/>
    <dgm:cxn modelId="{E6228CAB-27D5-46B4-943C-9682FEAFFB5D}" type="presParOf" srcId="{8B4A061D-6E33-463F-9A8D-74AAFB4B640C}" destId="{B7F87C87-7D5C-4EF2-8EE6-4F1CAE259E7C}" srcOrd="0" destOrd="0" presId="urn:microsoft.com/office/officeart/2005/8/layout/process5"/>
    <dgm:cxn modelId="{97B414E7-1E2B-47C5-B20E-C5D3D738634A}" type="presParOf" srcId="{01A77E23-E07E-4AA5-BA13-D7936177DA40}" destId="{52F40507-D075-466B-B4A9-B8379E02C4AF}" srcOrd="2" destOrd="0" presId="urn:microsoft.com/office/officeart/2005/8/layout/process5"/>
    <dgm:cxn modelId="{61C9C026-5936-4E7F-89DE-3B5F0AE5178A}" type="presParOf" srcId="{01A77E23-E07E-4AA5-BA13-D7936177DA40}" destId="{EE9EC078-6966-40EE-9FCE-350CB311FA17}" srcOrd="3" destOrd="0" presId="urn:microsoft.com/office/officeart/2005/8/layout/process5"/>
    <dgm:cxn modelId="{3F4CB65A-B729-4362-B414-94EBDC90F010}" type="presParOf" srcId="{EE9EC078-6966-40EE-9FCE-350CB311FA17}" destId="{F9009359-9DBA-4540-A0D3-2346B999F6F4}" srcOrd="0" destOrd="0" presId="urn:microsoft.com/office/officeart/2005/8/layout/process5"/>
    <dgm:cxn modelId="{1012A54D-3F3C-4CD9-8560-1AE3605B757B}" type="presParOf" srcId="{01A77E23-E07E-4AA5-BA13-D7936177DA40}" destId="{8D339E01-2BA9-40E0-91A1-DD8249525FB5}" srcOrd="4" destOrd="0" presId="urn:microsoft.com/office/officeart/2005/8/layout/process5"/>
    <dgm:cxn modelId="{3BE059E5-7F83-4D61-9341-55987FE61762}" type="presParOf" srcId="{01A77E23-E07E-4AA5-BA13-D7936177DA40}" destId="{3025CB26-1462-481E-83F4-009AF2E33DF1}" srcOrd="5" destOrd="0" presId="urn:microsoft.com/office/officeart/2005/8/layout/process5"/>
    <dgm:cxn modelId="{664E22BB-091F-481E-A64C-277BD310FCCA}" type="presParOf" srcId="{3025CB26-1462-481E-83F4-009AF2E33DF1}" destId="{E4305825-BB89-4D91-A2A3-27F232EB03D0}" srcOrd="0" destOrd="0" presId="urn:microsoft.com/office/officeart/2005/8/layout/process5"/>
    <dgm:cxn modelId="{D2B0425E-836F-4D4C-8A4E-98B377B03172}" type="presParOf" srcId="{01A77E23-E07E-4AA5-BA13-D7936177DA40}" destId="{787B4200-BD5F-463C-A1FE-E3F1E6891CB5}" srcOrd="6" destOrd="0" presId="urn:microsoft.com/office/officeart/2005/8/layout/process5"/>
    <dgm:cxn modelId="{B4AA04FA-D340-459B-B2CE-1B67AFFB8503}" type="presParOf" srcId="{01A77E23-E07E-4AA5-BA13-D7936177DA40}" destId="{7B38353E-A028-4172-B876-DBD3DEF24308}" srcOrd="7" destOrd="0" presId="urn:microsoft.com/office/officeart/2005/8/layout/process5"/>
    <dgm:cxn modelId="{D30892DD-719C-4814-8FDD-30A6144E44B6}" type="presParOf" srcId="{7B38353E-A028-4172-B876-DBD3DEF24308}" destId="{7C72BBE7-2EA9-4D0F-91E1-CF134D1A4D06}" srcOrd="0" destOrd="0" presId="urn:microsoft.com/office/officeart/2005/8/layout/process5"/>
    <dgm:cxn modelId="{EBC3E041-330C-4D54-B31F-ED5035E64DF7}" type="presParOf" srcId="{01A77E23-E07E-4AA5-BA13-D7936177DA40}" destId="{3BA93F0C-2B48-4B1C-AF15-1B535BD224B8}" srcOrd="8" destOrd="0" presId="urn:microsoft.com/office/officeart/2005/8/layout/process5"/>
    <dgm:cxn modelId="{92773C0A-8218-4CA9-A9D4-42BC027DEC95}" type="presParOf" srcId="{01A77E23-E07E-4AA5-BA13-D7936177DA40}" destId="{1105CB95-0BBB-4C8D-AB27-31E3C0DB784C}" srcOrd="9" destOrd="0" presId="urn:microsoft.com/office/officeart/2005/8/layout/process5"/>
    <dgm:cxn modelId="{DAC41F66-95D4-4136-8EB7-027CFD646BCF}" type="presParOf" srcId="{1105CB95-0BBB-4C8D-AB27-31E3C0DB784C}" destId="{E7A7AE4C-DBB1-447B-A110-095D2001C07A}" srcOrd="0" destOrd="0" presId="urn:microsoft.com/office/officeart/2005/8/layout/process5"/>
    <dgm:cxn modelId="{BFCEBC11-8E24-40DF-BF85-C06CAB4D1833}" type="presParOf" srcId="{01A77E23-E07E-4AA5-BA13-D7936177DA40}" destId="{1DB6D113-1F94-4277-8699-8266E79DD0E6}" srcOrd="10" destOrd="0" presId="urn:microsoft.com/office/officeart/2005/8/layout/process5"/>
    <dgm:cxn modelId="{93189073-BACC-449B-82E0-7A9C9F81740B}" type="presParOf" srcId="{01A77E23-E07E-4AA5-BA13-D7936177DA40}" destId="{C86E0FE6-E6BB-4002-9C16-2158C6FB2F74}" srcOrd="11" destOrd="0" presId="urn:microsoft.com/office/officeart/2005/8/layout/process5"/>
    <dgm:cxn modelId="{7CB814D5-BEB5-44E8-AB59-5F27C63D96BA}" type="presParOf" srcId="{C86E0FE6-E6BB-4002-9C16-2158C6FB2F74}" destId="{70341C36-7A24-4BEE-A3AB-D9647776A40C}" srcOrd="0" destOrd="0" presId="urn:microsoft.com/office/officeart/2005/8/layout/process5"/>
    <dgm:cxn modelId="{EE90208D-9D70-408C-9F9E-9C0D49D21E88}" type="presParOf" srcId="{01A77E23-E07E-4AA5-BA13-D7936177DA40}" destId="{435F83E7-B91D-49AE-9A3B-655DC9160E11}" srcOrd="12" destOrd="0" presId="urn:microsoft.com/office/officeart/2005/8/layout/process5"/>
    <dgm:cxn modelId="{9F2333EA-7AEE-49DF-AE50-08649664938C}" type="presParOf" srcId="{01A77E23-E07E-4AA5-BA13-D7936177DA40}" destId="{F47962A7-4FDF-4CBD-9513-FF7513556CE4}" srcOrd="13" destOrd="0" presId="urn:microsoft.com/office/officeart/2005/8/layout/process5"/>
    <dgm:cxn modelId="{0181DD9D-6166-4DEA-BE75-99B23B2AD35D}" type="presParOf" srcId="{F47962A7-4FDF-4CBD-9513-FF7513556CE4}" destId="{683886A5-BB2E-481C-A216-D8E06271CD9F}" srcOrd="0" destOrd="0" presId="urn:microsoft.com/office/officeart/2005/8/layout/process5"/>
    <dgm:cxn modelId="{59BC737D-A682-4C59-8190-5AC21B69F85A}" type="presParOf" srcId="{01A77E23-E07E-4AA5-BA13-D7936177DA40}" destId="{A731EDCD-2A2E-401B-BDB5-FA8D33FA5BC2}"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AE42B5-F8B8-4B6B-9CA3-C2FFDD20407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27F51AD-4610-4C75-8761-2CA1CB61E5A9}">
      <dgm:prSet custT="1"/>
      <dgm:spPr/>
      <dgm:t>
        <a:bodyPr/>
        <a:lstStyle/>
        <a:p>
          <a:pPr>
            <a:lnSpc>
              <a:spcPct val="100000"/>
            </a:lnSpc>
          </a:pPr>
          <a:r>
            <a:rPr lang="en-US" sz="900" b="0" i="0" dirty="0"/>
            <a:t>“Age” “Experience" column - normally distributed.</a:t>
          </a:r>
          <a:endParaRPr lang="en-US" sz="900" dirty="0"/>
        </a:p>
      </dgm:t>
    </dgm:pt>
    <dgm:pt modelId="{8A80ECA9-316E-4681-8616-133173D907B9}" type="parTrans" cxnId="{55FBBF77-4F9F-461E-A812-6BDA83F5526F}">
      <dgm:prSet/>
      <dgm:spPr/>
      <dgm:t>
        <a:bodyPr/>
        <a:lstStyle/>
        <a:p>
          <a:endParaRPr lang="en-US"/>
        </a:p>
      </dgm:t>
    </dgm:pt>
    <dgm:pt modelId="{DBB80E0D-7CDE-4E43-8C33-DC0790DD717C}" type="sibTrans" cxnId="{55FBBF77-4F9F-461E-A812-6BDA83F5526F}">
      <dgm:prSet/>
      <dgm:spPr/>
      <dgm:t>
        <a:bodyPr/>
        <a:lstStyle/>
        <a:p>
          <a:endParaRPr lang="en-US"/>
        </a:p>
      </dgm:t>
    </dgm:pt>
    <dgm:pt modelId="{D37CE035-955F-4986-8111-D2361E102EC5}">
      <dgm:prSet custT="1"/>
      <dgm:spPr/>
      <dgm:t>
        <a:bodyPr/>
        <a:lstStyle/>
        <a:p>
          <a:pPr>
            <a:lnSpc>
              <a:spcPct val="100000"/>
            </a:lnSpc>
          </a:pPr>
          <a:r>
            <a:rPr lang="en-US" sz="900" dirty="0"/>
            <a:t>“Income” - </a:t>
          </a:r>
          <a:r>
            <a:rPr lang="en-US" sz="900" b="0" i="0" dirty="0"/>
            <a:t>distributions is right skewed distribution because the tail goes to the right</a:t>
          </a:r>
          <a:endParaRPr lang="en-US" sz="900" dirty="0"/>
        </a:p>
      </dgm:t>
    </dgm:pt>
    <dgm:pt modelId="{403D1E15-ABF0-4A79-9F9B-689A5A3126C2}" type="parTrans" cxnId="{15961C06-81E6-4E9D-8AC9-07E1EA8FB057}">
      <dgm:prSet/>
      <dgm:spPr/>
      <dgm:t>
        <a:bodyPr/>
        <a:lstStyle/>
        <a:p>
          <a:endParaRPr lang="en-US"/>
        </a:p>
      </dgm:t>
    </dgm:pt>
    <dgm:pt modelId="{91AB8666-A2CD-4B25-94E4-8038B9FE3FEC}" type="sibTrans" cxnId="{15961C06-81E6-4E9D-8AC9-07E1EA8FB057}">
      <dgm:prSet/>
      <dgm:spPr/>
      <dgm:t>
        <a:bodyPr/>
        <a:lstStyle/>
        <a:p>
          <a:endParaRPr lang="en-US"/>
        </a:p>
      </dgm:t>
    </dgm:pt>
    <dgm:pt modelId="{C24F7B38-53A2-4781-A19F-AD02C22743DA}">
      <dgm:prSet custT="1"/>
      <dgm:spPr/>
      <dgm:t>
        <a:bodyPr/>
        <a:lstStyle/>
        <a:p>
          <a:pPr>
            <a:lnSpc>
              <a:spcPct val="100000"/>
            </a:lnSpc>
          </a:pPr>
          <a:r>
            <a:rPr lang="en-US" sz="900" dirty="0"/>
            <a:t>“</a:t>
          </a:r>
          <a:r>
            <a:rPr lang="en-US" sz="900" dirty="0" err="1"/>
            <a:t>CCAvg</a:t>
          </a:r>
          <a:r>
            <a:rPr lang="en-US" sz="900" dirty="0"/>
            <a:t>” - </a:t>
          </a:r>
          <a:r>
            <a:rPr lang="en-US" sz="900" b="0" i="0" dirty="0"/>
            <a:t>distributions is right skewed distribution because the tail goes to the right. Most of the customers monthly avg. spending on credit cards is between 1k to 2.5K. There are very few customers whose monthly avg. spending on credit card is more than </a:t>
          </a:r>
          <a:r>
            <a:rPr lang="en-US" sz="1100" b="0" i="0" dirty="0"/>
            <a:t>8k</a:t>
          </a:r>
          <a:endParaRPr lang="en-US" sz="1100" dirty="0"/>
        </a:p>
      </dgm:t>
    </dgm:pt>
    <dgm:pt modelId="{FDBB7960-D0D6-4E20-99E4-FA874381B256}" type="parTrans" cxnId="{632CB103-CBC4-42AC-B258-267452961E33}">
      <dgm:prSet/>
      <dgm:spPr/>
      <dgm:t>
        <a:bodyPr/>
        <a:lstStyle/>
        <a:p>
          <a:endParaRPr lang="en-US"/>
        </a:p>
      </dgm:t>
    </dgm:pt>
    <dgm:pt modelId="{3A668FFD-DC47-4110-A7CF-D532FA5DF103}" type="sibTrans" cxnId="{632CB103-CBC4-42AC-B258-267452961E33}">
      <dgm:prSet/>
      <dgm:spPr/>
      <dgm:t>
        <a:bodyPr/>
        <a:lstStyle/>
        <a:p>
          <a:endParaRPr lang="en-US"/>
        </a:p>
      </dgm:t>
    </dgm:pt>
    <dgm:pt modelId="{9C1884EB-4515-4365-95C0-170ADB694603}">
      <dgm:prSet custT="1"/>
      <dgm:spPr/>
      <dgm:t>
        <a:bodyPr/>
        <a:lstStyle/>
        <a:p>
          <a:pPr>
            <a:lnSpc>
              <a:spcPct val="100000"/>
            </a:lnSpc>
          </a:pPr>
          <a:r>
            <a:rPr lang="en-US" sz="900" dirty="0"/>
            <a:t>“Education” - </a:t>
          </a:r>
          <a:r>
            <a:rPr lang="en-US" sz="900" b="0" i="0" dirty="0"/>
            <a:t>Undergrad level customers are more than the Graduate and Advanced/Professional customers</a:t>
          </a:r>
          <a:endParaRPr lang="en-US" sz="900" dirty="0"/>
        </a:p>
      </dgm:t>
    </dgm:pt>
    <dgm:pt modelId="{FB1B0AB3-354F-4C0C-81B3-5B72662045E3}" type="parTrans" cxnId="{CE1F0EEC-2E88-4871-8A27-B28ADD5D895B}">
      <dgm:prSet/>
      <dgm:spPr/>
      <dgm:t>
        <a:bodyPr/>
        <a:lstStyle/>
        <a:p>
          <a:endParaRPr lang="en-US"/>
        </a:p>
      </dgm:t>
    </dgm:pt>
    <dgm:pt modelId="{C544DC71-BFC6-4212-98B1-7EE09822A7EA}" type="sibTrans" cxnId="{CE1F0EEC-2E88-4871-8A27-B28ADD5D895B}">
      <dgm:prSet/>
      <dgm:spPr/>
      <dgm:t>
        <a:bodyPr/>
        <a:lstStyle/>
        <a:p>
          <a:endParaRPr lang="en-US"/>
        </a:p>
      </dgm:t>
    </dgm:pt>
    <dgm:pt modelId="{D80F2889-71F2-413C-9C78-ACB21FD66BA6}">
      <dgm:prSet custT="1"/>
      <dgm:spPr/>
      <dgm:t>
        <a:bodyPr/>
        <a:lstStyle/>
        <a:p>
          <a:pPr>
            <a:lnSpc>
              <a:spcPct val="100000"/>
            </a:lnSpc>
          </a:pPr>
          <a:r>
            <a:rPr lang="en-US" sz="900" dirty="0"/>
            <a:t>“Mortgage” - The above distribution is right skewed distribution because the tail goes to the right. Most of the customers do not have mortgage. </a:t>
          </a:r>
        </a:p>
      </dgm:t>
    </dgm:pt>
    <dgm:pt modelId="{25A04963-2A01-45FA-B86B-5BFFDDE411A5}" type="parTrans" cxnId="{EB30CB08-7BAC-43A4-83F3-D4F3AAC2A253}">
      <dgm:prSet/>
      <dgm:spPr/>
      <dgm:t>
        <a:bodyPr/>
        <a:lstStyle/>
        <a:p>
          <a:endParaRPr lang="en-US"/>
        </a:p>
      </dgm:t>
    </dgm:pt>
    <dgm:pt modelId="{8307A26B-1B9C-4753-996A-79219F46949C}" type="sibTrans" cxnId="{EB30CB08-7BAC-43A4-83F3-D4F3AAC2A253}">
      <dgm:prSet/>
      <dgm:spPr/>
      <dgm:t>
        <a:bodyPr/>
        <a:lstStyle/>
        <a:p>
          <a:endParaRPr lang="en-US"/>
        </a:p>
      </dgm:t>
    </dgm:pt>
    <dgm:pt modelId="{FEF67272-0CCB-4EDE-B076-7D8994B2BE36}">
      <dgm:prSet custT="1"/>
      <dgm:spPr/>
      <dgm:t>
        <a:bodyPr/>
        <a:lstStyle/>
        <a:p>
          <a:pPr>
            <a:lnSpc>
              <a:spcPct val="100000"/>
            </a:lnSpc>
          </a:pPr>
          <a:r>
            <a:rPr lang="en-US" sz="1100" dirty="0"/>
            <a:t>“</a:t>
          </a:r>
          <a:r>
            <a:rPr lang="en-US" sz="900" dirty="0"/>
            <a:t>Credit cards” - </a:t>
          </a:r>
          <a:r>
            <a:rPr lang="en-US" sz="900" b="0" i="0" dirty="0"/>
            <a:t>Number of customers without Credit Card is almost double than the number of customers with Credit Card.</a:t>
          </a:r>
          <a:endParaRPr lang="en-US" sz="900" dirty="0"/>
        </a:p>
      </dgm:t>
    </dgm:pt>
    <dgm:pt modelId="{DF4BDB0F-0B4B-453D-A767-D41CDD6AA93B}" type="parTrans" cxnId="{4D4F1770-D6F9-4D14-AD45-426F6D154427}">
      <dgm:prSet/>
      <dgm:spPr/>
      <dgm:t>
        <a:bodyPr/>
        <a:lstStyle/>
        <a:p>
          <a:endParaRPr lang="en-US"/>
        </a:p>
      </dgm:t>
    </dgm:pt>
    <dgm:pt modelId="{943FB508-6136-4492-A1B2-B4FE68696AD7}" type="sibTrans" cxnId="{4D4F1770-D6F9-4D14-AD45-426F6D154427}">
      <dgm:prSet/>
      <dgm:spPr/>
      <dgm:t>
        <a:bodyPr/>
        <a:lstStyle/>
        <a:p>
          <a:endParaRPr lang="en-US"/>
        </a:p>
      </dgm:t>
    </dgm:pt>
    <dgm:pt modelId="{9C7C40C2-7B95-4CC8-917F-1D7695EA4171}" type="pres">
      <dgm:prSet presAssocID="{ECAE42B5-F8B8-4B6B-9CA3-C2FFDD204079}" presName="root" presStyleCnt="0">
        <dgm:presLayoutVars>
          <dgm:dir/>
          <dgm:resizeHandles val="exact"/>
        </dgm:presLayoutVars>
      </dgm:prSet>
      <dgm:spPr/>
    </dgm:pt>
    <dgm:pt modelId="{C468C7BF-0C82-4516-A750-ABA68E4FC282}" type="pres">
      <dgm:prSet presAssocID="{627F51AD-4610-4C75-8761-2CA1CB61E5A9}" presName="compNode" presStyleCnt="0"/>
      <dgm:spPr/>
    </dgm:pt>
    <dgm:pt modelId="{2700890E-65D9-4F7C-947C-B32E9CB753EA}" type="pres">
      <dgm:prSet presAssocID="{627F51AD-4610-4C75-8761-2CA1CB61E5A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of People"/>
        </a:ext>
      </dgm:extLst>
    </dgm:pt>
    <dgm:pt modelId="{DF15CA72-01F1-443C-9862-FF3C8AEE84DA}" type="pres">
      <dgm:prSet presAssocID="{627F51AD-4610-4C75-8761-2CA1CB61E5A9}" presName="spaceRect" presStyleCnt="0"/>
      <dgm:spPr/>
    </dgm:pt>
    <dgm:pt modelId="{EC85C9A8-2D89-472A-AC7F-D598FC1CD433}" type="pres">
      <dgm:prSet presAssocID="{627F51AD-4610-4C75-8761-2CA1CB61E5A9}" presName="textRect" presStyleLbl="revTx" presStyleIdx="0" presStyleCnt="6">
        <dgm:presLayoutVars>
          <dgm:chMax val="1"/>
          <dgm:chPref val="1"/>
        </dgm:presLayoutVars>
      </dgm:prSet>
      <dgm:spPr/>
    </dgm:pt>
    <dgm:pt modelId="{AA20C373-4641-4E1F-AADD-9834EEB5743C}" type="pres">
      <dgm:prSet presAssocID="{DBB80E0D-7CDE-4E43-8C33-DC0790DD717C}" presName="sibTrans" presStyleCnt="0"/>
      <dgm:spPr/>
    </dgm:pt>
    <dgm:pt modelId="{4935EDE3-E80C-4499-8229-33C27FB0B06B}" type="pres">
      <dgm:prSet presAssocID="{D37CE035-955F-4986-8111-D2361E102EC5}" presName="compNode" presStyleCnt="0"/>
      <dgm:spPr/>
    </dgm:pt>
    <dgm:pt modelId="{69BD9878-440F-43B1-BE96-479008AF2248}" type="pres">
      <dgm:prSet presAssocID="{D37CE035-955F-4986-8111-D2361E102EC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Downward Trend"/>
        </a:ext>
      </dgm:extLst>
    </dgm:pt>
    <dgm:pt modelId="{F73A4455-26F4-4F4C-9ADE-C0E5B1A5A5E2}" type="pres">
      <dgm:prSet presAssocID="{D37CE035-955F-4986-8111-D2361E102EC5}" presName="spaceRect" presStyleCnt="0"/>
      <dgm:spPr/>
    </dgm:pt>
    <dgm:pt modelId="{CD7E0F29-6711-464D-9C87-14D60C7C8E5E}" type="pres">
      <dgm:prSet presAssocID="{D37CE035-955F-4986-8111-D2361E102EC5}" presName="textRect" presStyleLbl="revTx" presStyleIdx="1" presStyleCnt="6">
        <dgm:presLayoutVars>
          <dgm:chMax val="1"/>
          <dgm:chPref val="1"/>
        </dgm:presLayoutVars>
      </dgm:prSet>
      <dgm:spPr/>
    </dgm:pt>
    <dgm:pt modelId="{6769631F-3291-44B0-89A0-897480A57E6C}" type="pres">
      <dgm:prSet presAssocID="{91AB8666-A2CD-4B25-94E4-8038B9FE3FEC}" presName="sibTrans" presStyleCnt="0"/>
      <dgm:spPr/>
    </dgm:pt>
    <dgm:pt modelId="{6B56AC45-7A1D-4005-8554-DC9862CC9534}" type="pres">
      <dgm:prSet presAssocID="{C24F7B38-53A2-4781-A19F-AD02C22743DA}" presName="compNode" presStyleCnt="0"/>
      <dgm:spPr/>
    </dgm:pt>
    <dgm:pt modelId="{807F9757-997C-486B-BCE3-F63842114B66}" type="pres">
      <dgm:prSet presAssocID="{C24F7B38-53A2-4781-A19F-AD02C22743D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llipop"/>
        </a:ext>
      </dgm:extLst>
    </dgm:pt>
    <dgm:pt modelId="{917345DF-A4A3-4F58-9D23-126EA935DDF4}" type="pres">
      <dgm:prSet presAssocID="{C24F7B38-53A2-4781-A19F-AD02C22743DA}" presName="spaceRect" presStyleCnt="0"/>
      <dgm:spPr/>
    </dgm:pt>
    <dgm:pt modelId="{9BACFC85-EBC3-4BC1-B5A8-1B14E7AA3E1A}" type="pres">
      <dgm:prSet presAssocID="{C24F7B38-53A2-4781-A19F-AD02C22743DA}" presName="textRect" presStyleLbl="revTx" presStyleIdx="2" presStyleCnt="6">
        <dgm:presLayoutVars>
          <dgm:chMax val="1"/>
          <dgm:chPref val="1"/>
        </dgm:presLayoutVars>
      </dgm:prSet>
      <dgm:spPr/>
    </dgm:pt>
    <dgm:pt modelId="{56831062-068A-414D-9436-F62015FF3876}" type="pres">
      <dgm:prSet presAssocID="{3A668FFD-DC47-4110-A7CF-D532FA5DF103}" presName="sibTrans" presStyleCnt="0"/>
      <dgm:spPr/>
    </dgm:pt>
    <dgm:pt modelId="{62651AEB-825D-434F-BA28-9058A810BCB0}" type="pres">
      <dgm:prSet presAssocID="{9C1884EB-4515-4365-95C0-170ADB694603}" presName="compNode" presStyleCnt="0"/>
      <dgm:spPr/>
    </dgm:pt>
    <dgm:pt modelId="{0CB67B66-34B7-4E10-A8C1-C98E0ADFB831}" type="pres">
      <dgm:prSet presAssocID="{9C1884EB-4515-4365-95C0-170ADB69460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aduation Cap"/>
        </a:ext>
      </dgm:extLst>
    </dgm:pt>
    <dgm:pt modelId="{6D46868F-4020-4A39-AD51-9ADBB9E201CF}" type="pres">
      <dgm:prSet presAssocID="{9C1884EB-4515-4365-95C0-170ADB694603}" presName="spaceRect" presStyleCnt="0"/>
      <dgm:spPr/>
    </dgm:pt>
    <dgm:pt modelId="{81BE87F9-A33F-4F6D-9316-D32119EF74D8}" type="pres">
      <dgm:prSet presAssocID="{9C1884EB-4515-4365-95C0-170ADB694603}" presName="textRect" presStyleLbl="revTx" presStyleIdx="3" presStyleCnt="6">
        <dgm:presLayoutVars>
          <dgm:chMax val="1"/>
          <dgm:chPref val="1"/>
        </dgm:presLayoutVars>
      </dgm:prSet>
      <dgm:spPr/>
    </dgm:pt>
    <dgm:pt modelId="{3DE8D6A7-647D-4400-8F48-993BD1CE1D75}" type="pres">
      <dgm:prSet presAssocID="{C544DC71-BFC6-4212-98B1-7EE09822A7EA}" presName="sibTrans" presStyleCnt="0"/>
      <dgm:spPr/>
    </dgm:pt>
    <dgm:pt modelId="{0C37B371-BAF4-44E2-B689-60EA58A374BB}" type="pres">
      <dgm:prSet presAssocID="{D80F2889-71F2-413C-9C78-ACB21FD66BA6}" presName="compNode" presStyleCnt="0"/>
      <dgm:spPr/>
    </dgm:pt>
    <dgm:pt modelId="{B4420ED1-C98E-4CBE-B953-CB0A93EB0F0B}" type="pres">
      <dgm:prSet presAssocID="{D80F2889-71F2-413C-9C78-ACB21FD66BA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Kiosk"/>
        </a:ext>
      </dgm:extLst>
    </dgm:pt>
    <dgm:pt modelId="{D8E5DF32-24E4-4443-BD12-3B3CDC5819D0}" type="pres">
      <dgm:prSet presAssocID="{D80F2889-71F2-413C-9C78-ACB21FD66BA6}" presName="spaceRect" presStyleCnt="0"/>
      <dgm:spPr/>
    </dgm:pt>
    <dgm:pt modelId="{5B5D137A-E2F5-4443-8F15-2EA0D6BDCF05}" type="pres">
      <dgm:prSet presAssocID="{D80F2889-71F2-413C-9C78-ACB21FD66BA6}" presName="textRect" presStyleLbl="revTx" presStyleIdx="4" presStyleCnt="6">
        <dgm:presLayoutVars>
          <dgm:chMax val="1"/>
          <dgm:chPref val="1"/>
        </dgm:presLayoutVars>
      </dgm:prSet>
      <dgm:spPr/>
    </dgm:pt>
    <dgm:pt modelId="{878D40B5-1A8D-4F6D-A54A-26E97F05CFC5}" type="pres">
      <dgm:prSet presAssocID="{8307A26B-1B9C-4753-996A-79219F46949C}" presName="sibTrans" presStyleCnt="0"/>
      <dgm:spPr/>
    </dgm:pt>
    <dgm:pt modelId="{8C4546EE-6678-4D20-A3D7-1A92589768EB}" type="pres">
      <dgm:prSet presAssocID="{FEF67272-0CCB-4EDE-B076-7D8994B2BE36}" presName="compNode" presStyleCnt="0"/>
      <dgm:spPr/>
    </dgm:pt>
    <dgm:pt modelId="{831CF3B0-86BC-4DED-B9AA-AD6111A678C0}" type="pres">
      <dgm:prSet presAssocID="{FEF67272-0CCB-4EDE-B076-7D8994B2BE3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redit card"/>
        </a:ext>
      </dgm:extLst>
    </dgm:pt>
    <dgm:pt modelId="{32E112A7-574B-49ED-900D-9D106B74336F}" type="pres">
      <dgm:prSet presAssocID="{FEF67272-0CCB-4EDE-B076-7D8994B2BE36}" presName="spaceRect" presStyleCnt="0"/>
      <dgm:spPr/>
    </dgm:pt>
    <dgm:pt modelId="{6DC6783B-2EA9-437C-9267-D9D1F49D3494}" type="pres">
      <dgm:prSet presAssocID="{FEF67272-0CCB-4EDE-B076-7D8994B2BE36}" presName="textRect" presStyleLbl="revTx" presStyleIdx="5" presStyleCnt="6">
        <dgm:presLayoutVars>
          <dgm:chMax val="1"/>
          <dgm:chPref val="1"/>
        </dgm:presLayoutVars>
      </dgm:prSet>
      <dgm:spPr/>
    </dgm:pt>
  </dgm:ptLst>
  <dgm:cxnLst>
    <dgm:cxn modelId="{632CB103-CBC4-42AC-B258-267452961E33}" srcId="{ECAE42B5-F8B8-4B6B-9CA3-C2FFDD204079}" destId="{C24F7B38-53A2-4781-A19F-AD02C22743DA}" srcOrd="2" destOrd="0" parTransId="{FDBB7960-D0D6-4E20-99E4-FA874381B256}" sibTransId="{3A668FFD-DC47-4110-A7CF-D532FA5DF103}"/>
    <dgm:cxn modelId="{15961C06-81E6-4E9D-8AC9-07E1EA8FB057}" srcId="{ECAE42B5-F8B8-4B6B-9CA3-C2FFDD204079}" destId="{D37CE035-955F-4986-8111-D2361E102EC5}" srcOrd="1" destOrd="0" parTransId="{403D1E15-ABF0-4A79-9F9B-689A5A3126C2}" sibTransId="{91AB8666-A2CD-4B25-94E4-8038B9FE3FEC}"/>
    <dgm:cxn modelId="{EB30CB08-7BAC-43A4-83F3-D4F3AAC2A253}" srcId="{ECAE42B5-F8B8-4B6B-9CA3-C2FFDD204079}" destId="{D80F2889-71F2-413C-9C78-ACB21FD66BA6}" srcOrd="4" destOrd="0" parTransId="{25A04963-2A01-45FA-B86B-5BFFDDE411A5}" sibTransId="{8307A26B-1B9C-4753-996A-79219F46949C}"/>
    <dgm:cxn modelId="{AD99726C-7C9B-45A0-B2DE-0881011C2A66}" type="presOf" srcId="{C24F7B38-53A2-4781-A19F-AD02C22743DA}" destId="{9BACFC85-EBC3-4BC1-B5A8-1B14E7AA3E1A}" srcOrd="0" destOrd="0" presId="urn:microsoft.com/office/officeart/2018/2/layout/IconLabelList"/>
    <dgm:cxn modelId="{704DC66C-CCD2-494D-B88A-21A87B66BECA}" type="presOf" srcId="{D80F2889-71F2-413C-9C78-ACB21FD66BA6}" destId="{5B5D137A-E2F5-4443-8F15-2EA0D6BDCF05}" srcOrd="0" destOrd="0" presId="urn:microsoft.com/office/officeart/2018/2/layout/IconLabelList"/>
    <dgm:cxn modelId="{4D4F1770-D6F9-4D14-AD45-426F6D154427}" srcId="{ECAE42B5-F8B8-4B6B-9CA3-C2FFDD204079}" destId="{FEF67272-0CCB-4EDE-B076-7D8994B2BE36}" srcOrd="5" destOrd="0" parTransId="{DF4BDB0F-0B4B-453D-A767-D41CDD6AA93B}" sibTransId="{943FB508-6136-4492-A1B2-B4FE68696AD7}"/>
    <dgm:cxn modelId="{55FBBF77-4F9F-461E-A812-6BDA83F5526F}" srcId="{ECAE42B5-F8B8-4B6B-9CA3-C2FFDD204079}" destId="{627F51AD-4610-4C75-8761-2CA1CB61E5A9}" srcOrd="0" destOrd="0" parTransId="{8A80ECA9-316E-4681-8616-133173D907B9}" sibTransId="{DBB80E0D-7CDE-4E43-8C33-DC0790DD717C}"/>
    <dgm:cxn modelId="{0950565A-5515-42AE-BF3A-15111FDB35E1}" type="presOf" srcId="{627F51AD-4610-4C75-8761-2CA1CB61E5A9}" destId="{EC85C9A8-2D89-472A-AC7F-D598FC1CD433}" srcOrd="0" destOrd="0" presId="urn:microsoft.com/office/officeart/2018/2/layout/IconLabelList"/>
    <dgm:cxn modelId="{B8638A9F-BC54-431F-BD7C-2A3C74312802}" type="presOf" srcId="{9C1884EB-4515-4365-95C0-170ADB694603}" destId="{81BE87F9-A33F-4F6D-9316-D32119EF74D8}" srcOrd="0" destOrd="0" presId="urn:microsoft.com/office/officeart/2018/2/layout/IconLabelList"/>
    <dgm:cxn modelId="{127774B7-8302-46E4-8182-50BE0E5A514E}" type="presOf" srcId="{FEF67272-0CCB-4EDE-B076-7D8994B2BE36}" destId="{6DC6783B-2EA9-437C-9267-D9D1F49D3494}" srcOrd="0" destOrd="0" presId="urn:microsoft.com/office/officeart/2018/2/layout/IconLabelList"/>
    <dgm:cxn modelId="{EE6D96CD-B5E0-4F73-B8C7-9B125CEFE55D}" type="presOf" srcId="{ECAE42B5-F8B8-4B6B-9CA3-C2FFDD204079}" destId="{9C7C40C2-7B95-4CC8-917F-1D7695EA4171}" srcOrd="0" destOrd="0" presId="urn:microsoft.com/office/officeart/2018/2/layout/IconLabelList"/>
    <dgm:cxn modelId="{CE1F0EEC-2E88-4871-8A27-B28ADD5D895B}" srcId="{ECAE42B5-F8B8-4B6B-9CA3-C2FFDD204079}" destId="{9C1884EB-4515-4365-95C0-170ADB694603}" srcOrd="3" destOrd="0" parTransId="{FB1B0AB3-354F-4C0C-81B3-5B72662045E3}" sibTransId="{C544DC71-BFC6-4212-98B1-7EE09822A7EA}"/>
    <dgm:cxn modelId="{7F7BABF7-F145-4EEC-A79C-1CEB53FDD046}" type="presOf" srcId="{D37CE035-955F-4986-8111-D2361E102EC5}" destId="{CD7E0F29-6711-464D-9C87-14D60C7C8E5E}" srcOrd="0" destOrd="0" presId="urn:microsoft.com/office/officeart/2018/2/layout/IconLabelList"/>
    <dgm:cxn modelId="{06298897-DCB2-4F64-BF1C-D608936BA6CB}" type="presParOf" srcId="{9C7C40C2-7B95-4CC8-917F-1D7695EA4171}" destId="{C468C7BF-0C82-4516-A750-ABA68E4FC282}" srcOrd="0" destOrd="0" presId="urn:microsoft.com/office/officeart/2018/2/layout/IconLabelList"/>
    <dgm:cxn modelId="{29C99A23-D310-496D-8D80-4CA7333AAB65}" type="presParOf" srcId="{C468C7BF-0C82-4516-A750-ABA68E4FC282}" destId="{2700890E-65D9-4F7C-947C-B32E9CB753EA}" srcOrd="0" destOrd="0" presId="urn:microsoft.com/office/officeart/2018/2/layout/IconLabelList"/>
    <dgm:cxn modelId="{D986A267-72AF-4775-B22F-FA1D49625572}" type="presParOf" srcId="{C468C7BF-0C82-4516-A750-ABA68E4FC282}" destId="{DF15CA72-01F1-443C-9862-FF3C8AEE84DA}" srcOrd="1" destOrd="0" presId="urn:microsoft.com/office/officeart/2018/2/layout/IconLabelList"/>
    <dgm:cxn modelId="{FBDFC000-E2C3-46D9-9BB2-02BC36CE6D6E}" type="presParOf" srcId="{C468C7BF-0C82-4516-A750-ABA68E4FC282}" destId="{EC85C9A8-2D89-472A-AC7F-D598FC1CD433}" srcOrd="2" destOrd="0" presId="urn:microsoft.com/office/officeart/2018/2/layout/IconLabelList"/>
    <dgm:cxn modelId="{7E1FCA68-B417-474C-9D7C-125DB08D601E}" type="presParOf" srcId="{9C7C40C2-7B95-4CC8-917F-1D7695EA4171}" destId="{AA20C373-4641-4E1F-AADD-9834EEB5743C}" srcOrd="1" destOrd="0" presId="urn:microsoft.com/office/officeart/2018/2/layout/IconLabelList"/>
    <dgm:cxn modelId="{C7DE4646-7BB8-4A09-80E5-4D024B1BF44B}" type="presParOf" srcId="{9C7C40C2-7B95-4CC8-917F-1D7695EA4171}" destId="{4935EDE3-E80C-4499-8229-33C27FB0B06B}" srcOrd="2" destOrd="0" presId="urn:microsoft.com/office/officeart/2018/2/layout/IconLabelList"/>
    <dgm:cxn modelId="{8D1F7071-EC80-4EF7-9E40-BA7A7072A1B2}" type="presParOf" srcId="{4935EDE3-E80C-4499-8229-33C27FB0B06B}" destId="{69BD9878-440F-43B1-BE96-479008AF2248}" srcOrd="0" destOrd="0" presId="urn:microsoft.com/office/officeart/2018/2/layout/IconLabelList"/>
    <dgm:cxn modelId="{81E1EFA3-543F-4FD2-A011-4A1856908868}" type="presParOf" srcId="{4935EDE3-E80C-4499-8229-33C27FB0B06B}" destId="{F73A4455-26F4-4F4C-9ADE-C0E5B1A5A5E2}" srcOrd="1" destOrd="0" presId="urn:microsoft.com/office/officeart/2018/2/layout/IconLabelList"/>
    <dgm:cxn modelId="{B568E443-1686-420B-8400-2E70767F1BDD}" type="presParOf" srcId="{4935EDE3-E80C-4499-8229-33C27FB0B06B}" destId="{CD7E0F29-6711-464D-9C87-14D60C7C8E5E}" srcOrd="2" destOrd="0" presId="urn:microsoft.com/office/officeart/2018/2/layout/IconLabelList"/>
    <dgm:cxn modelId="{5D400E46-8A52-48B5-901E-E135552C2199}" type="presParOf" srcId="{9C7C40C2-7B95-4CC8-917F-1D7695EA4171}" destId="{6769631F-3291-44B0-89A0-897480A57E6C}" srcOrd="3" destOrd="0" presId="urn:microsoft.com/office/officeart/2018/2/layout/IconLabelList"/>
    <dgm:cxn modelId="{2242449D-784F-43F8-A880-46A0E15DF2CC}" type="presParOf" srcId="{9C7C40C2-7B95-4CC8-917F-1D7695EA4171}" destId="{6B56AC45-7A1D-4005-8554-DC9862CC9534}" srcOrd="4" destOrd="0" presId="urn:microsoft.com/office/officeart/2018/2/layout/IconLabelList"/>
    <dgm:cxn modelId="{DFEA48D3-128C-4542-B2CD-B43B9C208121}" type="presParOf" srcId="{6B56AC45-7A1D-4005-8554-DC9862CC9534}" destId="{807F9757-997C-486B-BCE3-F63842114B66}" srcOrd="0" destOrd="0" presId="urn:microsoft.com/office/officeart/2018/2/layout/IconLabelList"/>
    <dgm:cxn modelId="{B245002D-9EDC-4178-9EAD-FAE25D7C043A}" type="presParOf" srcId="{6B56AC45-7A1D-4005-8554-DC9862CC9534}" destId="{917345DF-A4A3-4F58-9D23-126EA935DDF4}" srcOrd="1" destOrd="0" presId="urn:microsoft.com/office/officeart/2018/2/layout/IconLabelList"/>
    <dgm:cxn modelId="{1444EF9D-AF05-417F-8865-7E974670EED2}" type="presParOf" srcId="{6B56AC45-7A1D-4005-8554-DC9862CC9534}" destId="{9BACFC85-EBC3-4BC1-B5A8-1B14E7AA3E1A}" srcOrd="2" destOrd="0" presId="urn:microsoft.com/office/officeart/2018/2/layout/IconLabelList"/>
    <dgm:cxn modelId="{F97EB1FF-2D79-4FFE-B954-33D6768818CC}" type="presParOf" srcId="{9C7C40C2-7B95-4CC8-917F-1D7695EA4171}" destId="{56831062-068A-414D-9436-F62015FF3876}" srcOrd="5" destOrd="0" presId="urn:microsoft.com/office/officeart/2018/2/layout/IconLabelList"/>
    <dgm:cxn modelId="{20346A02-C592-4AE2-BCF2-92005F2372C3}" type="presParOf" srcId="{9C7C40C2-7B95-4CC8-917F-1D7695EA4171}" destId="{62651AEB-825D-434F-BA28-9058A810BCB0}" srcOrd="6" destOrd="0" presId="urn:microsoft.com/office/officeart/2018/2/layout/IconLabelList"/>
    <dgm:cxn modelId="{CE5020B3-BA2F-4EDF-BB8C-A352AEB4ED12}" type="presParOf" srcId="{62651AEB-825D-434F-BA28-9058A810BCB0}" destId="{0CB67B66-34B7-4E10-A8C1-C98E0ADFB831}" srcOrd="0" destOrd="0" presId="urn:microsoft.com/office/officeart/2018/2/layout/IconLabelList"/>
    <dgm:cxn modelId="{6E21EEAE-08DC-4A1C-9430-39130D767CE4}" type="presParOf" srcId="{62651AEB-825D-434F-BA28-9058A810BCB0}" destId="{6D46868F-4020-4A39-AD51-9ADBB9E201CF}" srcOrd="1" destOrd="0" presId="urn:microsoft.com/office/officeart/2018/2/layout/IconLabelList"/>
    <dgm:cxn modelId="{D473B83D-DB1C-4FAA-BFCD-B3555AA09D8B}" type="presParOf" srcId="{62651AEB-825D-434F-BA28-9058A810BCB0}" destId="{81BE87F9-A33F-4F6D-9316-D32119EF74D8}" srcOrd="2" destOrd="0" presId="urn:microsoft.com/office/officeart/2018/2/layout/IconLabelList"/>
    <dgm:cxn modelId="{F8CBFD50-CE4E-4055-AB8F-45A935A469EC}" type="presParOf" srcId="{9C7C40C2-7B95-4CC8-917F-1D7695EA4171}" destId="{3DE8D6A7-647D-4400-8F48-993BD1CE1D75}" srcOrd="7" destOrd="0" presId="urn:microsoft.com/office/officeart/2018/2/layout/IconLabelList"/>
    <dgm:cxn modelId="{131B995B-113E-4D9E-A470-69F7C7E9DC80}" type="presParOf" srcId="{9C7C40C2-7B95-4CC8-917F-1D7695EA4171}" destId="{0C37B371-BAF4-44E2-B689-60EA58A374BB}" srcOrd="8" destOrd="0" presId="urn:microsoft.com/office/officeart/2018/2/layout/IconLabelList"/>
    <dgm:cxn modelId="{671C7F30-F6D9-4181-8D39-FF3C31576453}" type="presParOf" srcId="{0C37B371-BAF4-44E2-B689-60EA58A374BB}" destId="{B4420ED1-C98E-4CBE-B953-CB0A93EB0F0B}" srcOrd="0" destOrd="0" presId="urn:microsoft.com/office/officeart/2018/2/layout/IconLabelList"/>
    <dgm:cxn modelId="{8BD8A4D3-B812-41C0-B523-C36F82A2E023}" type="presParOf" srcId="{0C37B371-BAF4-44E2-B689-60EA58A374BB}" destId="{D8E5DF32-24E4-4443-BD12-3B3CDC5819D0}" srcOrd="1" destOrd="0" presId="urn:microsoft.com/office/officeart/2018/2/layout/IconLabelList"/>
    <dgm:cxn modelId="{D20DD17C-BCC0-4EEB-9213-D05D6F996AB9}" type="presParOf" srcId="{0C37B371-BAF4-44E2-B689-60EA58A374BB}" destId="{5B5D137A-E2F5-4443-8F15-2EA0D6BDCF05}" srcOrd="2" destOrd="0" presId="urn:microsoft.com/office/officeart/2018/2/layout/IconLabelList"/>
    <dgm:cxn modelId="{C0F84B46-2304-4FF7-BD84-0712FC36A79E}" type="presParOf" srcId="{9C7C40C2-7B95-4CC8-917F-1D7695EA4171}" destId="{878D40B5-1A8D-4F6D-A54A-26E97F05CFC5}" srcOrd="9" destOrd="0" presId="urn:microsoft.com/office/officeart/2018/2/layout/IconLabelList"/>
    <dgm:cxn modelId="{7A712CED-5138-4E62-947B-B4C1798D1FEE}" type="presParOf" srcId="{9C7C40C2-7B95-4CC8-917F-1D7695EA4171}" destId="{8C4546EE-6678-4D20-A3D7-1A92589768EB}" srcOrd="10" destOrd="0" presId="urn:microsoft.com/office/officeart/2018/2/layout/IconLabelList"/>
    <dgm:cxn modelId="{DAEA6E39-66B8-4339-88FD-9441AB637EBA}" type="presParOf" srcId="{8C4546EE-6678-4D20-A3D7-1A92589768EB}" destId="{831CF3B0-86BC-4DED-B9AA-AD6111A678C0}" srcOrd="0" destOrd="0" presId="urn:microsoft.com/office/officeart/2018/2/layout/IconLabelList"/>
    <dgm:cxn modelId="{F3AFFE57-6D8D-4E9F-B55D-AD747C767C14}" type="presParOf" srcId="{8C4546EE-6678-4D20-A3D7-1A92589768EB}" destId="{32E112A7-574B-49ED-900D-9D106B74336F}" srcOrd="1" destOrd="0" presId="urn:microsoft.com/office/officeart/2018/2/layout/IconLabelList"/>
    <dgm:cxn modelId="{48E68CB8-326A-4523-8B50-02824D1DC558}" type="presParOf" srcId="{8C4546EE-6678-4D20-A3D7-1A92589768EB}" destId="{6DC6783B-2EA9-437C-9267-D9D1F49D3494}"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CF619-1C96-406A-A669-F180F6E66BD0}">
      <dsp:nvSpPr>
        <dsp:cNvPr id="0" name=""/>
        <dsp:cNvSpPr/>
      </dsp:nvSpPr>
      <dsp:spPr>
        <a:xfrm>
          <a:off x="145153" y="1128917"/>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E3A34-279D-4E1B-A630-F826C31C9DFD}">
      <dsp:nvSpPr>
        <dsp:cNvPr id="0" name=""/>
        <dsp:cNvSpPr/>
      </dsp:nvSpPr>
      <dsp:spPr>
        <a:xfrm>
          <a:off x="356344" y="1340107"/>
          <a:ext cx="583288" cy="583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E8D28B-743B-49DD-921A-FC969C8BA878}">
      <dsp:nvSpPr>
        <dsp:cNvPr id="0" name=""/>
        <dsp:cNvSpPr/>
      </dsp:nvSpPr>
      <dsp:spPr>
        <a:xfrm>
          <a:off x="1366323" y="1128917"/>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US" sz="1100" b="0" i="0" kern="1200"/>
            <a:t>In today's rapidly evolving financial landscape, lending institutions face the challenge of making informed decisions while managing risks. One of the critical aspects of this process is predicting whether a loan applicant is likely to default on their loan or repay it as agreed. To address this challenge, financial institutions are increasingly turning to machine learning, a powerful tool that can analyze vast amounts of data to provide predictive insights.</a:t>
          </a:r>
          <a:endParaRPr lang="en-US" sz="1100" kern="1200" dirty="0"/>
        </a:p>
      </dsp:txBody>
      <dsp:txXfrm>
        <a:off x="1366323" y="1128917"/>
        <a:ext cx="2370505" cy="1005669"/>
      </dsp:txXfrm>
    </dsp:sp>
    <dsp:sp modelId="{D4A3C768-7273-4259-B252-FEF629B1A1BF}">
      <dsp:nvSpPr>
        <dsp:cNvPr id="0" name=""/>
        <dsp:cNvSpPr/>
      </dsp:nvSpPr>
      <dsp:spPr>
        <a:xfrm>
          <a:off x="4149871" y="1128917"/>
          <a:ext cx="1005669" cy="100566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3AD71-6991-4683-95CB-DEB9929D57F1}">
      <dsp:nvSpPr>
        <dsp:cNvPr id="0" name=""/>
        <dsp:cNvSpPr/>
      </dsp:nvSpPr>
      <dsp:spPr>
        <a:xfrm>
          <a:off x="4361061" y="1340107"/>
          <a:ext cx="583288" cy="583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11F7DD-4CB2-4886-90BA-D5A0433AA68F}">
      <dsp:nvSpPr>
        <dsp:cNvPr id="0" name=""/>
        <dsp:cNvSpPr/>
      </dsp:nvSpPr>
      <dsp:spPr>
        <a:xfrm>
          <a:off x="5371040" y="1128917"/>
          <a:ext cx="2370505" cy="100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488950">
            <a:lnSpc>
              <a:spcPct val="100000"/>
            </a:lnSpc>
            <a:spcBef>
              <a:spcPct val="0"/>
            </a:spcBef>
            <a:spcAft>
              <a:spcPct val="35000"/>
            </a:spcAft>
            <a:buNone/>
          </a:pPr>
          <a:r>
            <a:rPr lang="en-US" sz="1100" b="0" i="0" kern="1200"/>
            <a:t>In this presentation, we will explore into the fascinating world of machine learning and its applications in the banking sector. Specifically, we will focus on how machine learning algorithms can be employed to predict the likelihood of loan applicants defaulting on their loans. This topic is of utmost importance to banks and other financial institutions as it can help them mitigate risks, streamline the lending process, and ensure the sustainability of their operations.</a:t>
          </a:r>
          <a:endParaRPr lang="en-US" sz="1100" kern="1200" dirty="0"/>
        </a:p>
      </dsp:txBody>
      <dsp:txXfrm>
        <a:off x="5371040" y="1128917"/>
        <a:ext cx="2370505" cy="1005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492E6-0C38-4006-9FB9-BD494467AB73}">
      <dsp:nvSpPr>
        <dsp:cNvPr id="0" name=""/>
        <dsp:cNvSpPr/>
      </dsp:nvSpPr>
      <dsp:spPr>
        <a:xfrm>
          <a:off x="322671" y="120946"/>
          <a:ext cx="1003640" cy="1003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51697-86FA-4DF9-A34D-4EF222C6B192}">
      <dsp:nvSpPr>
        <dsp:cNvPr id="0" name=""/>
        <dsp:cNvSpPr/>
      </dsp:nvSpPr>
      <dsp:spPr>
        <a:xfrm>
          <a:off x="536562" y="334836"/>
          <a:ext cx="575859" cy="575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450C08-F8F9-4609-ACA5-5254A6FBB409}">
      <dsp:nvSpPr>
        <dsp:cNvPr id="0" name=""/>
        <dsp:cNvSpPr/>
      </dsp:nvSpPr>
      <dsp:spPr>
        <a:xfrm>
          <a:off x="1835" y="1437196"/>
          <a:ext cx="1645312" cy="115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355600">
            <a:lnSpc>
              <a:spcPct val="100000"/>
            </a:lnSpc>
            <a:spcBef>
              <a:spcPct val="0"/>
            </a:spcBef>
            <a:spcAft>
              <a:spcPct val="35000"/>
            </a:spcAft>
            <a:buNone/>
            <a:defRPr cap="all"/>
          </a:pPr>
          <a:r>
            <a:rPr lang="en-US" sz="800" kern="1200" dirty="0">
              <a:solidFill>
                <a:schemeClr val="tx1"/>
              </a:solidFill>
              <a:latin typeface="+mn-lt"/>
              <a:ea typeface="+mn-ea"/>
              <a:cs typeface="+mn-cs"/>
            </a:rPr>
            <a:t>The Universal Bank Loan Classification dataset is accessible to the public through Kaggle. It comprises 5,000 instances and encompasses 14 distinct attributes</a:t>
          </a:r>
          <a:r>
            <a:rPr lang="en-US" sz="800" kern="1200" dirty="0"/>
            <a:t>. </a:t>
          </a:r>
        </a:p>
      </dsp:txBody>
      <dsp:txXfrm>
        <a:off x="1835" y="1437196"/>
        <a:ext cx="1645312" cy="1151718"/>
      </dsp:txXfrm>
    </dsp:sp>
    <dsp:sp modelId="{683EC745-79E4-4D1D-8499-C33B923AEFD2}">
      <dsp:nvSpPr>
        <dsp:cNvPr id="0" name=""/>
        <dsp:cNvSpPr/>
      </dsp:nvSpPr>
      <dsp:spPr>
        <a:xfrm>
          <a:off x="2255913" y="120946"/>
          <a:ext cx="1003640" cy="1003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33C50-67B3-4AA7-8777-391026DA8DE6}">
      <dsp:nvSpPr>
        <dsp:cNvPr id="0" name=""/>
        <dsp:cNvSpPr/>
      </dsp:nvSpPr>
      <dsp:spPr>
        <a:xfrm>
          <a:off x="2469804" y="334836"/>
          <a:ext cx="575859" cy="575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60FB67-D9B4-4DFB-9411-DDE6F5DD69C4}">
      <dsp:nvSpPr>
        <dsp:cNvPr id="0" name=""/>
        <dsp:cNvSpPr/>
      </dsp:nvSpPr>
      <dsp:spPr>
        <a:xfrm>
          <a:off x="1935077" y="1437196"/>
          <a:ext cx="1645312" cy="115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355600">
            <a:lnSpc>
              <a:spcPct val="100000"/>
            </a:lnSpc>
            <a:spcBef>
              <a:spcPct val="0"/>
            </a:spcBef>
            <a:spcAft>
              <a:spcPct val="35000"/>
            </a:spcAft>
            <a:buNone/>
            <a:defRPr cap="all"/>
          </a:pPr>
          <a:r>
            <a:rPr lang="en-US" sz="800" kern="1200" dirty="0"/>
            <a:t>The dataset comprises customer demographic details such as age, income, and more, as well as information about the customer's interactions with the bank, including factors like mortgage and securities accounts. Additionally, it encompasses the customer's response to the previous personal loan campaign (Personal Loan). </a:t>
          </a:r>
        </a:p>
      </dsp:txBody>
      <dsp:txXfrm>
        <a:off x="1935077" y="1437196"/>
        <a:ext cx="1645312" cy="1151718"/>
      </dsp:txXfrm>
    </dsp:sp>
    <dsp:sp modelId="{D4C6ECCA-2612-497C-B9B0-684CDF7BB9C0}">
      <dsp:nvSpPr>
        <dsp:cNvPr id="0" name=""/>
        <dsp:cNvSpPr/>
      </dsp:nvSpPr>
      <dsp:spPr>
        <a:xfrm>
          <a:off x="4189155" y="120946"/>
          <a:ext cx="1003640" cy="100364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8E43B1-0E56-4D74-839B-889626517C65}">
      <dsp:nvSpPr>
        <dsp:cNvPr id="0" name=""/>
        <dsp:cNvSpPr/>
      </dsp:nvSpPr>
      <dsp:spPr>
        <a:xfrm>
          <a:off x="4403046" y="334836"/>
          <a:ext cx="575859" cy="575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E8274-94C2-4CD7-9D9B-0097CB2F1CA7}">
      <dsp:nvSpPr>
        <dsp:cNvPr id="0" name=""/>
        <dsp:cNvSpPr/>
      </dsp:nvSpPr>
      <dsp:spPr>
        <a:xfrm>
          <a:off x="3868319" y="1437196"/>
          <a:ext cx="1645312" cy="115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355600">
            <a:lnSpc>
              <a:spcPct val="100000"/>
            </a:lnSpc>
            <a:spcBef>
              <a:spcPct val="0"/>
            </a:spcBef>
            <a:spcAft>
              <a:spcPct val="35000"/>
            </a:spcAft>
            <a:buNone/>
            <a:defRPr cap="all"/>
          </a:pPr>
          <a:r>
            <a:rPr lang="en-US" sz="800" kern="1200" dirty="0"/>
            <a:t>Out of the 5000 customers analyzed, only 480, which is equivalent to 9.6% of the total, accepted the personal loan.</a:t>
          </a:r>
        </a:p>
      </dsp:txBody>
      <dsp:txXfrm>
        <a:off x="3868319" y="1437196"/>
        <a:ext cx="1645312" cy="1151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F472D-133C-4975-A03A-82AF988987F4}">
      <dsp:nvSpPr>
        <dsp:cNvPr id="0" name=""/>
        <dsp:cNvSpPr/>
      </dsp:nvSpPr>
      <dsp:spPr>
        <a:xfrm>
          <a:off x="3465" y="354064"/>
          <a:ext cx="1515340" cy="90920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schemeClr val="tx1"/>
              </a:solidFill>
            </a:rPr>
            <a:t>Loan data from Kaggle (CSV file)</a:t>
          </a:r>
        </a:p>
      </dsp:txBody>
      <dsp:txXfrm>
        <a:off x="30095" y="380694"/>
        <a:ext cx="1462080" cy="855944"/>
      </dsp:txXfrm>
    </dsp:sp>
    <dsp:sp modelId="{8B4A061D-6E33-463F-9A8D-74AAFB4B640C}">
      <dsp:nvSpPr>
        <dsp:cNvPr id="0" name=""/>
        <dsp:cNvSpPr/>
      </dsp:nvSpPr>
      <dsp:spPr>
        <a:xfrm>
          <a:off x="1652155" y="620764"/>
          <a:ext cx="321252" cy="375804"/>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AU" sz="1600" kern="1200"/>
        </a:p>
      </dsp:txBody>
      <dsp:txXfrm>
        <a:off x="1652155" y="695925"/>
        <a:ext cx="224876" cy="225482"/>
      </dsp:txXfrm>
    </dsp:sp>
    <dsp:sp modelId="{52F40507-D075-466B-B4A9-B8379E02C4AF}">
      <dsp:nvSpPr>
        <dsp:cNvPr id="0" name=""/>
        <dsp:cNvSpPr/>
      </dsp:nvSpPr>
      <dsp:spPr>
        <a:xfrm>
          <a:off x="2124941" y="354064"/>
          <a:ext cx="1515340" cy="909204"/>
        </a:xfrm>
        <a:prstGeom prst="roundRect">
          <a:avLst>
            <a:gd name="adj" fmla="val 10000"/>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schemeClr val="tx1"/>
              </a:solidFill>
            </a:rPr>
            <a:t>Data cleaning</a:t>
          </a:r>
        </a:p>
      </dsp:txBody>
      <dsp:txXfrm>
        <a:off x="2151571" y="380694"/>
        <a:ext cx="1462080" cy="855944"/>
      </dsp:txXfrm>
    </dsp:sp>
    <dsp:sp modelId="{EE9EC078-6966-40EE-9FCE-350CB311FA17}">
      <dsp:nvSpPr>
        <dsp:cNvPr id="0" name=""/>
        <dsp:cNvSpPr/>
      </dsp:nvSpPr>
      <dsp:spPr>
        <a:xfrm>
          <a:off x="3773631" y="620764"/>
          <a:ext cx="321252" cy="375804"/>
        </a:xfrm>
        <a:prstGeom prst="rightArrow">
          <a:avLst>
            <a:gd name="adj1" fmla="val 60000"/>
            <a:gd name="adj2" fmla="val 50000"/>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AU" sz="1600" kern="1200"/>
        </a:p>
      </dsp:txBody>
      <dsp:txXfrm>
        <a:off x="3773631" y="695925"/>
        <a:ext cx="224876" cy="225482"/>
      </dsp:txXfrm>
    </dsp:sp>
    <dsp:sp modelId="{8D339E01-2BA9-40E0-91A1-DD8249525FB5}">
      <dsp:nvSpPr>
        <dsp:cNvPr id="0" name=""/>
        <dsp:cNvSpPr/>
      </dsp:nvSpPr>
      <dsp:spPr>
        <a:xfrm>
          <a:off x="4246418" y="354064"/>
          <a:ext cx="1515340" cy="909204"/>
        </a:xfrm>
        <a:prstGeom prst="roundRect">
          <a:avLst>
            <a:gd name="adj" fmla="val 10000"/>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schemeClr val="tx1"/>
              </a:solidFill>
            </a:rPr>
            <a:t>Test data to find missing value</a:t>
          </a:r>
        </a:p>
      </dsp:txBody>
      <dsp:txXfrm>
        <a:off x="4273048" y="380694"/>
        <a:ext cx="1462080" cy="855944"/>
      </dsp:txXfrm>
    </dsp:sp>
    <dsp:sp modelId="{3025CB26-1462-481E-83F4-009AF2E33DF1}">
      <dsp:nvSpPr>
        <dsp:cNvPr id="0" name=""/>
        <dsp:cNvSpPr/>
      </dsp:nvSpPr>
      <dsp:spPr>
        <a:xfrm>
          <a:off x="5895108" y="620764"/>
          <a:ext cx="321252" cy="375804"/>
        </a:xfrm>
        <a:prstGeom prst="rightArrow">
          <a:avLst>
            <a:gd name="adj1" fmla="val 60000"/>
            <a:gd name="adj2" fmla="val 5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AU" sz="1600" kern="1200"/>
        </a:p>
      </dsp:txBody>
      <dsp:txXfrm>
        <a:off x="5895108" y="695925"/>
        <a:ext cx="224876" cy="225482"/>
      </dsp:txXfrm>
    </dsp:sp>
    <dsp:sp modelId="{787B4200-BD5F-463C-A1FE-E3F1E6891CB5}">
      <dsp:nvSpPr>
        <dsp:cNvPr id="0" name=""/>
        <dsp:cNvSpPr/>
      </dsp:nvSpPr>
      <dsp:spPr>
        <a:xfrm>
          <a:off x="6367894" y="354064"/>
          <a:ext cx="1515340" cy="909204"/>
        </a:xfrm>
        <a:prstGeom prst="roundRect">
          <a:avLst>
            <a:gd name="adj" fmla="val 10000"/>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schemeClr val="tx1"/>
              </a:solidFill>
            </a:rPr>
            <a:t>Exploratory Data Analysis</a:t>
          </a:r>
        </a:p>
      </dsp:txBody>
      <dsp:txXfrm>
        <a:off x="6394524" y="380694"/>
        <a:ext cx="1462080" cy="855944"/>
      </dsp:txXfrm>
    </dsp:sp>
    <dsp:sp modelId="{7B38353E-A028-4172-B876-DBD3DEF24308}">
      <dsp:nvSpPr>
        <dsp:cNvPr id="0" name=""/>
        <dsp:cNvSpPr/>
      </dsp:nvSpPr>
      <dsp:spPr>
        <a:xfrm rot="5400000">
          <a:off x="6964938" y="1369342"/>
          <a:ext cx="321252" cy="375804"/>
        </a:xfrm>
        <a:prstGeom prst="rightArrow">
          <a:avLst>
            <a:gd name="adj1" fmla="val 60000"/>
            <a:gd name="adj2" fmla="val 5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AU" sz="1600" kern="1200"/>
        </a:p>
      </dsp:txBody>
      <dsp:txXfrm rot="-5400000">
        <a:off x="7012823" y="1396618"/>
        <a:ext cx="225482" cy="224876"/>
      </dsp:txXfrm>
    </dsp:sp>
    <dsp:sp modelId="{3BA93F0C-2B48-4B1C-AF15-1B535BD224B8}">
      <dsp:nvSpPr>
        <dsp:cNvPr id="0" name=""/>
        <dsp:cNvSpPr/>
      </dsp:nvSpPr>
      <dsp:spPr>
        <a:xfrm>
          <a:off x="6367894" y="1869404"/>
          <a:ext cx="1515340" cy="909204"/>
        </a:xfrm>
        <a:prstGeom prst="roundRect">
          <a:avLst>
            <a:gd name="adj" fmla="val 10000"/>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solidFill>
                <a:prstClr val="black"/>
              </a:solidFill>
              <a:latin typeface="Calibri"/>
              <a:ea typeface="+mn-ea"/>
              <a:cs typeface="+mn-cs"/>
            </a:rPr>
            <a:t>Data Preparation</a:t>
          </a:r>
        </a:p>
      </dsp:txBody>
      <dsp:txXfrm>
        <a:off x="6394524" y="1896034"/>
        <a:ext cx="1462080" cy="855944"/>
      </dsp:txXfrm>
    </dsp:sp>
    <dsp:sp modelId="{1105CB95-0BBB-4C8D-AB27-31E3C0DB784C}">
      <dsp:nvSpPr>
        <dsp:cNvPr id="0" name=""/>
        <dsp:cNvSpPr/>
      </dsp:nvSpPr>
      <dsp:spPr>
        <a:xfrm rot="10800000">
          <a:off x="5913292" y="2136104"/>
          <a:ext cx="321252" cy="375804"/>
        </a:xfrm>
        <a:prstGeom prst="rightArrow">
          <a:avLst>
            <a:gd name="adj1" fmla="val 60000"/>
            <a:gd name="adj2" fmla="val 5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AU" sz="1600" kern="1200"/>
        </a:p>
      </dsp:txBody>
      <dsp:txXfrm rot="10800000">
        <a:off x="6009668" y="2211265"/>
        <a:ext cx="224876" cy="225482"/>
      </dsp:txXfrm>
    </dsp:sp>
    <dsp:sp modelId="{1DB6D113-1F94-4277-8699-8266E79DD0E6}">
      <dsp:nvSpPr>
        <dsp:cNvPr id="0" name=""/>
        <dsp:cNvSpPr/>
      </dsp:nvSpPr>
      <dsp:spPr>
        <a:xfrm>
          <a:off x="4246418" y="1869404"/>
          <a:ext cx="1515340" cy="909204"/>
        </a:xfrm>
        <a:prstGeom prst="roundRect">
          <a:avLst>
            <a:gd name="adj" fmla="val 10000"/>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77850">
            <a:lnSpc>
              <a:spcPct val="90000"/>
            </a:lnSpc>
            <a:spcBef>
              <a:spcPct val="0"/>
            </a:spcBef>
            <a:spcAft>
              <a:spcPct val="35000"/>
            </a:spcAft>
            <a:buNone/>
          </a:pPr>
          <a:r>
            <a:rPr lang="en-AU" sz="1000" kern="1200" dirty="0">
              <a:solidFill>
                <a:prstClr val="black"/>
              </a:solidFill>
              <a:latin typeface="Calibri"/>
              <a:ea typeface="+mn-ea"/>
              <a:cs typeface="+mn-cs"/>
            </a:rPr>
            <a:t>Data Visualization</a:t>
          </a:r>
        </a:p>
      </dsp:txBody>
      <dsp:txXfrm>
        <a:off x="4273048" y="1896034"/>
        <a:ext cx="1462080" cy="855944"/>
      </dsp:txXfrm>
    </dsp:sp>
    <dsp:sp modelId="{C86E0FE6-E6BB-4002-9C16-2158C6FB2F74}">
      <dsp:nvSpPr>
        <dsp:cNvPr id="0" name=""/>
        <dsp:cNvSpPr/>
      </dsp:nvSpPr>
      <dsp:spPr>
        <a:xfrm rot="10800000">
          <a:off x="3791815" y="2136104"/>
          <a:ext cx="321252" cy="375804"/>
        </a:xfrm>
        <a:prstGeom prst="rightArrow">
          <a:avLst>
            <a:gd name="adj1" fmla="val 60000"/>
            <a:gd name="adj2" fmla="val 50000"/>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AU" sz="1600" kern="1200"/>
        </a:p>
      </dsp:txBody>
      <dsp:txXfrm rot="10800000">
        <a:off x="3888191" y="2211265"/>
        <a:ext cx="224876" cy="225482"/>
      </dsp:txXfrm>
    </dsp:sp>
    <dsp:sp modelId="{435F83E7-B91D-49AE-9A3B-655DC9160E11}">
      <dsp:nvSpPr>
        <dsp:cNvPr id="0" name=""/>
        <dsp:cNvSpPr/>
      </dsp:nvSpPr>
      <dsp:spPr>
        <a:xfrm>
          <a:off x="2124941" y="1869404"/>
          <a:ext cx="1515340" cy="909204"/>
        </a:xfrm>
        <a:prstGeom prst="roundRect">
          <a:avLst>
            <a:gd name="adj" fmla="val 10000"/>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577850">
            <a:lnSpc>
              <a:spcPct val="90000"/>
            </a:lnSpc>
            <a:spcBef>
              <a:spcPct val="0"/>
            </a:spcBef>
            <a:spcAft>
              <a:spcPct val="35000"/>
            </a:spcAft>
            <a:buNone/>
          </a:pPr>
          <a:r>
            <a:rPr lang="en-AU" sz="1000" kern="1200" dirty="0">
              <a:solidFill>
                <a:prstClr val="black"/>
              </a:solidFill>
              <a:latin typeface="Calibri"/>
              <a:ea typeface="+mn-ea"/>
              <a:cs typeface="+mn-cs"/>
            </a:rPr>
            <a:t>Compare the model</a:t>
          </a:r>
        </a:p>
        <a:p>
          <a:pPr marL="0" lvl="0" indent="0" algn="l" defTabSz="577850">
            <a:lnSpc>
              <a:spcPct val="90000"/>
            </a:lnSpc>
            <a:spcBef>
              <a:spcPct val="0"/>
            </a:spcBef>
            <a:spcAft>
              <a:spcPct val="35000"/>
            </a:spcAft>
            <a:buNone/>
          </a:pPr>
          <a:r>
            <a:rPr lang="en-AU" sz="1000" kern="1200" dirty="0" err="1">
              <a:solidFill>
                <a:prstClr val="black"/>
              </a:solidFill>
              <a:latin typeface="Calibri"/>
              <a:ea typeface="+mn-ea"/>
              <a:cs typeface="+mn-cs"/>
            </a:rPr>
            <a:t>i</a:t>
          </a:r>
          <a:r>
            <a:rPr lang="en-AU" sz="1000" kern="1200" dirty="0">
              <a:solidFill>
                <a:prstClr val="black"/>
              </a:solidFill>
              <a:latin typeface="Calibri"/>
              <a:ea typeface="+mn-ea"/>
              <a:cs typeface="+mn-cs"/>
            </a:rPr>
            <a:t>)Logistic Regression</a:t>
          </a:r>
        </a:p>
        <a:p>
          <a:pPr marL="0" lvl="0" indent="0" algn="l" defTabSz="577850">
            <a:lnSpc>
              <a:spcPct val="90000"/>
            </a:lnSpc>
            <a:spcBef>
              <a:spcPct val="0"/>
            </a:spcBef>
            <a:spcAft>
              <a:spcPct val="35000"/>
            </a:spcAft>
            <a:buNone/>
          </a:pPr>
          <a:r>
            <a:rPr lang="en-AU" sz="1000" kern="1200" dirty="0">
              <a:solidFill>
                <a:prstClr val="black"/>
              </a:solidFill>
              <a:latin typeface="Calibri"/>
              <a:ea typeface="+mn-ea"/>
              <a:cs typeface="+mn-cs"/>
            </a:rPr>
            <a:t>ii) K-Nearest </a:t>
          </a:r>
          <a:r>
            <a:rPr lang="en-AU" sz="1000" kern="1200" dirty="0" err="1">
              <a:solidFill>
                <a:prstClr val="black"/>
              </a:solidFill>
              <a:latin typeface="Calibri"/>
              <a:ea typeface="+mn-ea"/>
              <a:cs typeface="+mn-cs"/>
            </a:rPr>
            <a:t>Neighbors</a:t>
          </a:r>
          <a:r>
            <a:rPr lang="en-AU" sz="1000" kern="1200" dirty="0">
              <a:solidFill>
                <a:prstClr val="black"/>
              </a:solidFill>
              <a:latin typeface="Calibri"/>
              <a:ea typeface="+mn-ea"/>
              <a:cs typeface="+mn-cs"/>
            </a:rPr>
            <a:t> (KNN)</a:t>
          </a:r>
        </a:p>
        <a:p>
          <a:pPr marL="0" lvl="0" indent="0" algn="l" defTabSz="577850">
            <a:lnSpc>
              <a:spcPct val="90000"/>
            </a:lnSpc>
            <a:spcBef>
              <a:spcPct val="0"/>
            </a:spcBef>
            <a:spcAft>
              <a:spcPct val="35000"/>
            </a:spcAft>
            <a:buNone/>
          </a:pPr>
          <a:r>
            <a:rPr lang="en-AU" sz="1000" kern="1200" dirty="0">
              <a:solidFill>
                <a:prstClr val="black"/>
              </a:solidFill>
              <a:latin typeface="Calibri"/>
              <a:ea typeface="+mn-ea"/>
              <a:cs typeface="+mn-cs"/>
            </a:rPr>
            <a:t>iii) Naive Bayes </a:t>
          </a:r>
          <a:r>
            <a:rPr lang="en-AU" sz="1000" kern="1200" dirty="0" err="1">
              <a:solidFill>
                <a:prstClr val="black"/>
              </a:solidFill>
              <a:latin typeface="Calibri"/>
              <a:ea typeface="+mn-ea"/>
              <a:cs typeface="+mn-cs"/>
            </a:rPr>
            <a:t>Algorigthm</a:t>
          </a:r>
          <a:endParaRPr lang="en-AU" sz="1000" kern="1200" dirty="0">
            <a:solidFill>
              <a:prstClr val="black"/>
            </a:solidFill>
            <a:latin typeface="Calibri"/>
            <a:ea typeface="+mn-ea"/>
            <a:cs typeface="+mn-cs"/>
          </a:endParaRPr>
        </a:p>
      </dsp:txBody>
      <dsp:txXfrm>
        <a:off x="2151571" y="1896034"/>
        <a:ext cx="1462080" cy="855944"/>
      </dsp:txXfrm>
    </dsp:sp>
    <dsp:sp modelId="{F47962A7-4FDF-4CBD-9513-FF7513556CE4}">
      <dsp:nvSpPr>
        <dsp:cNvPr id="0" name=""/>
        <dsp:cNvSpPr/>
      </dsp:nvSpPr>
      <dsp:spPr>
        <a:xfrm rot="10800000">
          <a:off x="1670339" y="2136104"/>
          <a:ext cx="321252" cy="375804"/>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AU" sz="1600" kern="1200"/>
        </a:p>
      </dsp:txBody>
      <dsp:txXfrm rot="10800000">
        <a:off x="1766715" y="2211265"/>
        <a:ext cx="224876" cy="225482"/>
      </dsp:txXfrm>
    </dsp:sp>
    <dsp:sp modelId="{A731EDCD-2A2E-401B-BDB5-FA8D33FA5BC2}">
      <dsp:nvSpPr>
        <dsp:cNvPr id="0" name=""/>
        <dsp:cNvSpPr/>
      </dsp:nvSpPr>
      <dsp:spPr>
        <a:xfrm>
          <a:off x="3465" y="1869404"/>
          <a:ext cx="1515340" cy="909204"/>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77850">
            <a:lnSpc>
              <a:spcPct val="90000"/>
            </a:lnSpc>
            <a:spcBef>
              <a:spcPct val="0"/>
            </a:spcBef>
            <a:spcAft>
              <a:spcPct val="35000"/>
            </a:spcAft>
            <a:buNone/>
          </a:pPr>
          <a:r>
            <a:rPr lang="en-AU" sz="1000" kern="1200" dirty="0">
              <a:solidFill>
                <a:prstClr val="black"/>
              </a:solidFill>
              <a:latin typeface="Calibri"/>
              <a:ea typeface="+mn-ea"/>
              <a:cs typeface="+mn-cs"/>
            </a:rPr>
            <a:t>Compare and find out the best model</a:t>
          </a:r>
        </a:p>
      </dsp:txBody>
      <dsp:txXfrm>
        <a:off x="30095" y="1896034"/>
        <a:ext cx="1462080" cy="8559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0890E-65D9-4F7C-947C-B32E9CB753EA}">
      <dsp:nvSpPr>
        <dsp:cNvPr id="0" name=""/>
        <dsp:cNvSpPr/>
      </dsp:nvSpPr>
      <dsp:spPr>
        <a:xfrm>
          <a:off x="480473" y="156559"/>
          <a:ext cx="669990" cy="669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85C9A8-2D89-472A-AC7F-D598FC1CD433}">
      <dsp:nvSpPr>
        <dsp:cNvPr id="0" name=""/>
        <dsp:cNvSpPr/>
      </dsp:nvSpPr>
      <dsp:spPr>
        <a:xfrm>
          <a:off x="71035" y="1112327"/>
          <a:ext cx="1488867" cy="9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00050">
            <a:lnSpc>
              <a:spcPct val="100000"/>
            </a:lnSpc>
            <a:spcBef>
              <a:spcPct val="0"/>
            </a:spcBef>
            <a:spcAft>
              <a:spcPct val="35000"/>
            </a:spcAft>
            <a:buNone/>
          </a:pPr>
          <a:r>
            <a:rPr lang="en-US" sz="900" b="0" i="0" kern="1200" dirty="0"/>
            <a:t>“Age” “Experience" column - normally distributed.</a:t>
          </a:r>
          <a:endParaRPr lang="en-US" sz="900" kern="1200" dirty="0"/>
        </a:p>
      </dsp:txBody>
      <dsp:txXfrm>
        <a:off x="71035" y="1112327"/>
        <a:ext cx="1488867" cy="949152"/>
      </dsp:txXfrm>
    </dsp:sp>
    <dsp:sp modelId="{69BD9878-440F-43B1-BE96-479008AF2248}">
      <dsp:nvSpPr>
        <dsp:cNvPr id="0" name=""/>
        <dsp:cNvSpPr/>
      </dsp:nvSpPr>
      <dsp:spPr>
        <a:xfrm>
          <a:off x="2229892" y="156559"/>
          <a:ext cx="669990" cy="669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E0F29-6711-464D-9C87-14D60C7C8E5E}">
      <dsp:nvSpPr>
        <dsp:cNvPr id="0" name=""/>
        <dsp:cNvSpPr/>
      </dsp:nvSpPr>
      <dsp:spPr>
        <a:xfrm>
          <a:off x="1820454" y="1112327"/>
          <a:ext cx="1488867" cy="9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00050">
            <a:lnSpc>
              <a:spcPct val="100000"/>
            </a:lnSpc>
            <a:spcBef>
              <a:spcPct val="0"/>
            </a:spcBef>
            <a:spcAft>
              <a:spcPct val="35000"/>
            </a:spcAft>
            <a:buNone/>
          </a:pPr>
          <a:r>
            <a:rPr lang="en-US" sz="900" kern="1200" dirty="0"/>
            <a:t>“Income” - </a:t>
          </a:r>
          <a:r>
            <a:rPr lang="en-US" sz="900" b="0" i="0" kern="1200" dirty="0"/>
            <a:t>distributions is right skewed distribution because the tail goes to the right</a:t>
          </a:r>
          <a:endParaRPr lang="en-US" sz="900" kern="1200" dirty="0"/>
        </a:p>
      </dsp:txBody>
      <dsp:txXfrm>
        <a:off x="1820454" y="1112327"/>
        <a:ext cx="1488867" cy="949152"/>
      </dsp:txXfrm>
    </dsp:sp>
    <dsp:sp modelId="{807F9757-997C-486B-BCE3-F63842114B66}">
      <dsp:nvSpPr>
        <dsp:cNvPr id="0" name=""/>
        <dsp:cNvSpPr/>
      </dsp:nvSpPr>
      <dsp:spPr>
        <a:xfrm>
          <a:off x="3979311" y="156559"/>
          <a:ext cx="669990" cy="669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CFC85-EBC3-4BC1-B5A8-1B14E7AA3E1A}">
      <dsp:nvSpPr>
        <dsp:cNvPr id="0" name=""/>
        <dsp:cNvSpPr/>
      </dsp:nvSpPr>
      <dsp:spPr>
        <a:xfrm>
          <a:off x="3569873" y="1112327"/>
          <a:ext cx="1488867" cy="9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00050">
            <a:lnSpc>
              <a:spcPct val="100000"/>
            </a:lnSpc>
            <a:spcBef>
              <a:spcPct val="0"/>
            </a:spcBef>
            <a:spcAft>
              <a:spcPct val="35000"/>
            </a:spcAft>
            <a:buNone/>
          </a:pPr>
          <a:r>
            <a:rPr lang="en-US" sz="900" kern="1200" dirty="0"/>
            <a:t>“</a:t>
          </a:r>
          <a:r>
            <a:rPr lang="en-US" sz="900" kern="1200" dirty="0" err="1"/>
            <a:t>CCAvg</a:t>
          </a:r>
          <a:r>
            <a:rPr lang="en-US" sz="900" kern="1200" dirty="0"/>
            <a:t>” - </a:t>
          </a:r>
          <a:r>
            <a:rPr lang="en-US" sz="900" b="0" i="0" kern="1200" dirty="0"/>
            <a:t>distributions is right skewed distribution because the tail goes to the right. Most of the customers monthly avg. spending on credit cards is between 1k to 2.5K. There are very few customers whose monthly avg. spending on credit card is more than </a:t>
          </a:r>
          <a:r>
            <a:rPr lang="en-US" sz="1100" b="0" i="0" kern="1200" dirty="0"/>
            <a:t>8k</a:t>
          </a:r>
          <a:endParaRPr lang="en-US" sz="1100" kern="1200" dirty="0"/>
        </a:p>
      </dsp:txBody>
      <dsp:txXfrm>
        <a:off x="3569873" y="1112327"/>
        <a:ext cx="1488867" cy="949152"/>
      </dsp:txXfrm>
    </dsp:sp>
    <dsp:sp modelId="{0CB67B66-34B7-4E10-A8C1-C98E0ADFB831}">
      <dsp:nvSpPr>
        <dsp:cNvPr id="0" name=""/>
        <dsp:cNvSpPr/>
      </dsp:nvSpPr>
      <dsp:spPr>
        <a:xfrm>
          <a:off x="480473" y="2433696"/>
          <a:ext cx="669990" cy="669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BE87F9-A33F-4F6D-9316-D32119EF74D8}">
      <dsp:nvSpPr>
        <dsp:cNvPr id="0" name=""/>
        <dsp:cNvSpPr/>
      </dsp:nvSpPr>
      <dsp:spPr>
        <a:xfrm>
          <a:off x="71035" y="3389464"/>
          <a:ext cx="1488867" cy="9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00050">
            <a:lnSpc>
              <a:spcPct val="100000"/>
            </a:lnSpc>
            <a:spcBef>
              <a:spcPct val="0"/>
            </a:spcBef>
            <a:spcAft>
              <a:spcPct val="35000"/>
            </a:spcAft>
            <a:buNone/>
          </a:pPr>
          <a:r>
            <a:rPr lang="en-US" sz="900" kern="1200" dirty="0"/>
            <a:t>“Education” - </a:t>
          </a:r>
          <a:r>
            <a:rPr lang="en-US" sz="900" b="0" i="0" kern="1200" dirty="0"/>
            <a:t>Undergrad level customers are more than the Graduate and Advanced/Professional customers</a:t>
          </a:r>
          <a:endParaRPr lang="en-US" sz="900" kern="1200" dirty="0"/>
        </a:p>
      </dsp:txBody>
      <dsp:txXfrm>
        <a:off x="71035" y="3389464"/>
        <a:ext cx="1488867" cy="949152"/>
      </dsp:txXfrm>
    </dsp:sp>
    <dsp:sp modelId="{B4420ED1-C98E-4CBE-B953-CB0A93EB0F0B}">
      <dsp:nvSpPr>
        <dsp:cNvPr id="0" name=""/>
        <dsp:cNvSpPr/>
      </dsp:nvSpPr>
      <dsp:spPr>
        <a:xfrm>
          <a:off x="2229892" y="2433696"/>
          <a:ext cx="669990" cy="669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5D137A-E2F5-4443-8F15-2EA0D6BDCF05}">
      <dsp:nvSpPr>
        <dsp:cNvPr id="0" name=""/>
        <dsp:cNvSpPr/>
      </dsp:nvSpPr>
      <dsp:spPr>
        <a:xfrm>
          <a:off x="1820454" y="3389464"/>
          <a:ext cx="1488867" cy="9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00050">
            <a:lnSpc>
              <a:spcPct val="100000"/>
            </a:lnSpc>
            <a:spcBef>
              <a:spcPct val="0"/>
            </a:spcBef>
            <a:spcAft>
              <a:spcPct val="35000"/>
            </a:spcAft>
            <a:buNone/>
          </a:pPr>
          <a:r>
            <a:rPr lang="en-US" sz="900" kern="1200" dirty="0"/>
            <a:t>“Mortgage” - The above distribution is right skewed distribution because the tail goes to the right. Most of the customers do not have mortgage. </a:t>
          </a:r>
        </a:p>
      </dsp:txBody>
      <dsp:txXfrm>
        <a:off x="1820454" y="3389464"/>
        <a:ext cx="1488867" cy="949152"/>
      </dsp:txXfrm>
    </dsp:sp>
    <dsp:sp modelId="{831CF3B0-86BC-4DED-B9AA-AD6111A678C0}">
      <dsp:nvSpPr>
        <dsp:cNvPr id="0" name=""/>
        <dsp:cNvSpPr/>
      </dsp:nvSpPr>
      <dsp:spPr>
        <a:xfrm>
          <a:off x="3979311" y="2433696"/>
          <a:ext cx="669990" cy="6699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C6783B-2EA9-437C-9267-D9D1F49D3494}">
      <dsp:nvSpPr>
        <dsp:cNvPr id="0" name=""/>
        <dsp:cNvSpPr/>
      </dsp:nvSpPr>
      <dsp:spPr>
        <a:xfrm>
          <a:off x="3569873" y="3389464"/>
          <a:ext cx="1488867" cy="949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t>
          </a:r>
          <a:r>
            <a:rPr lang="en-US" sz="900" kern="1200" dirty="0"/>
            <a:t>Credit cards” - </a:t>
          </a:r>
          <a:r>
            <a:rPr lang="en-US" sz="900" b="0" i="0" kern="1200" dirty="0"/>
            <a:t>Number of customers without Credit Card is almost double than the number of customers with Credit Card.</a:t>
          </a:r>
          <a:endParaRPr lang="en-US" sz="900" kern="1200" dirty="0"/>
        </a:p>
      </dsp:txBody>
      <dsp:txXfrm>
        <a:off x="3569873" y="3389464"/>
        <a:ext cx="1488867" cy="94915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570313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73CC-1470-8269-B7F5-C9D83C41ECD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AU"/>
          </a:p>
        </p:txBody>
      </p:sp>
      <p:sp>
        <p:nvSpPr>
          <p:cNvPr id="3" name="Subtitle 2">
            <a:extLst>
              <a:ext uri="{FF2B5EF4-FFF2-40B4-BE49-F238E27FC236}">
                <a16:creationId xmlns:a16="http://schemas.microsoft.com/office/drawing/2014/main" id="{E411ECB4-E76A-DD42-02AA-3306B651167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755A0D0-3828-4BD4-DEFD-A96A4CA027D5}"/>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5" name="Footer Placeholder 4">
            <a:extLst>
              <a:ext uri="{FF2B5EF4-FFF2-40B4-BE49-F238E27FC236}">
                <a16:creationId xmlns:a16="http://schemas.microsoft.com/office/drawing/2014/main" id="{41178D88-A24F-F60F-0116-54FE8F5CDD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9C9848-13A7-902F-EA63-1A88AE91E1C7}"/>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5176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49B6-2FCA-82FE-7CC6-78600CB610A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DEB9484-51BE-3A2E-81BF-F18D6482B2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C4B2B91-F55C-EBE2-0D61-022C850919CC}"/>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5" name="Footer Placeholder 4">
            <a:extLst>
              <a:ext uri="{FF2B5EF4-FFF2-40B4-BE49-F238E27FC236}">
                <a16:creationId xmlns:a16="http://schemas.microsoft.com/office/drawing/2014/main" id="{FAC4C630-DA04-A657-93D9-E9B285D0A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36FA6-F7A4-EFB7-AFBE-D1F3F6613BA8}"/>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56544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299048-6B32-853A-61D7-29FA9E6FB0A0}"/>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0EE469F-D76F-0BAD-1B17-69F77F49CA0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F37FAE-CD64-EF02-A6B1-9259A5F10EC7}"/>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5" name="Footer Placeholder 4">
            <a:extLst>
              <a:ext uri="{FF2B5EF4-FFF2-40B4-BE49-F238E27FC236}">
                <a16:creationId xmlns:a16="http://schemas.microsoft.com/office/drawing/2014/main" id="{59068939-571F-DA75-87E8-374BBA784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63205-D69D-B91E-06BD-7B18E32452BC}"/>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65091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A25AD-80E4-711E-F68D-0FA20BA4D1D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3DD443C-052C-AEDD-B3CB-912B28DA8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3208BEC-B33A-9E0D-BC1B-4689FB7E328A}"/>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5" name="Footer Placeholder 4">
            <a:extLst>
              <a:ext uri="{FF2B5EF4-FFF2-40B4-BE49-F238E27FC236}">
                <a16:creationId xmlns:a16="http://schemas.microsoft.com/office/drawing/2014/main" id="{050BED74-3828-9371-4657-DABB5F4BD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5E10F-2A4F-5073-9584-75BA6B4D2C94}"/>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69708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708D-96A4-F353-B30E-7F88992C30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66AA468-F120-D577-9EAC-3D6858E8B23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5500E4-AD3F-413B-EAFA-00F45FAEDB04}"/>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5" name="Footer Placeholder 4">
            <a:extLst>
              <a:ext uri="{FF2B5EF4-FFF2-40B4-BE49-F238E27FC236}">
                <a16:creationId xmlns:a16="http://schemas.microsoft.com/office/drawing/2014/main" id="{FAEF381E-25C9-E2AB-12AC-C8BF0725B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526E4-E862-98DA-6AB4-9D9276DF2F8E}"/>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7649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878A-BF1D-D8DD-0B98-65AB4C27DA1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E4F5DF-3D03-B2D8-29B4-AD1FE74334A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5265DBD-8D95-1272-7626-8F42F32442E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BD3964F-995D-12B7-7284-31D558D4452D}"/>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6" name="Footer Placeholder 5">
            <a:extLst>
              <a:ext uri="{FF2B5EF4-FFF2-40B4-BE49-F238E27FC236}">
                <a16:creationId xmlns:a16="http://schemas.microsoft.com/office/drawing/2014/main" id="{17DF0856-9E25-DAF1-0477-46DECEF29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2BCE30-9B0D-7037-8352-76424EC0F92D}"/>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29447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0E6C-C8A2-04F6-AAEC-70B5D570B5F4}"/>
              </a:ext>
            </a:extLst>
          </p:cNvPr>
          <p:cNvSpPr>
            <a:spLocks noGrp="1"/>
          </p:cNvSpPr>
          <p:nvPr>
            <p:ph type="title"/>
          </p:nvPr>
        </p:nvSpPr>
        <p:spPr>
          <a:xfrm>
            <a:off x="629841" y="273844"/>
            <a:ext cx="7886700" cy="994172"/>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4164429-23B9-7917-17FC-589251147C6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DC99DAC-A92E-EF48-946B-95F720A068F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EE466CE-1D8D-6C24-D75F-9ECB6384096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01CD496-67FA-F798-B09E-581B338E2D4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856E1C4-670C-12D5-FA71-FF6D1C18270F}"/>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8" name="Footer Placeholder 7">
            <a:extLst>
              <a:ext uri="{FF2B5EF4-FFF2-40B4-BE49-F238E27FC236}">
                <a16:creationId xmlns:a16="http://schemas.microsoft.com/office/drawing/2014/main" id="{CEEFA68A-DC97-61D1-21C9-0F555B7207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0A160C-96FF-6ACC-DF8F-8FA44544FF33}"/>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17843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2A70-3C00-2F69-6FD7-56164359569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0C33AF1-EDD9-6BDE-3E4C-C8D7999277D6}"/>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4" name="Footer Placeholder 3">
            <a:extLst>
              <a:ext uri="{FF2B5EF4-FFF2-40B4-BE49-F238E27FC236}">
                <a16:creationId xmlns:a16="http://schemas.microsoft.com/office/drawing/2014/main" id="{16E8C93F-8AF3-A513-F043-93CE84C4F3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A59F99-F278-A7EC-E88E-65B985E770DA}"/>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2185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0D3A0F-B607-19F2-FD3F-21FB21F795C6}"/>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3" name="Footer Placeholder 2">
            <a:extLst>
              <a:ext uri="{FF2B5EF4-FFF2-40B4-BE49-F238E27FC236}">
                <a16:creationId xmlns:a16="http://schemas.microsoft.com/office/drawing/2014/main" id="{FE7229D5-0C62-9153-FDBE-E271CC9985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6457FE-2005-56BE-9E72-2D7A74F87628}"/>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0568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8D2D-2624-6132-4622-7F2BD9DFC0A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55B6DDF-42EB-C8F3-E866-0787B728683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1CC0035-BEC4-7D1D-14E7-8DA8E83D7D1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8D2DFAA-5584-F4C8-8B94-34AD136DE38F}"/>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6" name="Footer Placeholder 5">
            <a:extLst>
              <a:ext uri="{FF2B5EF4-FFF2-40B4-BE49-F238E27FC236}">
                <a16:creationId xmlns:a16="http://schemas.microsoft.com/office/drawing/2014/main" id="{9DDEE54F-9102-F4E5-719F-817EEDC03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B66D4-ECB5-8F19-3F74-06CB93853804}"/>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117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B144-62A2-A636-1AB4-93E212A9FFD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39BDA55-E8CE-9868-30A7-D2D6FC2795B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U"/>
          </a:p>
        </p:txBody>
      </p:sp>
      <p:sp>
        <p:nvSpPr>
          <p:cNvPr id="4" name="Text Placeholder 3">
            <a:extLst>
              <a:ext uri="{FF2B5EF4-FFF2-40B4-BE49-F238E27FC236}">
                <a16:creationId xmlns:a16="http://schemas.microsoft.com/office/drawing/2014/main" id="{58CCFCC5-E4AE-82FB-FF2F-08F4D803203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D28827F-4D51-4C7D-0A01-A9AB97B9E241}"/>
              </a:ext>
            </a:extLst>
          </p:cNvPr>
          <p:cNvSpPr>
            <a:spLocks noGrp="1"/>
          </p:cNvSpPr>
          <p:nvPr>
            <p:ph type="dt" sz="half" idx="10"/>
          </p:nvPr>
        </p:nvSpPr>
        <p:spPr/>
        <p:txBody>
          <a:bodyPr/>
          <a:lstStyle/>
          <a:p>
            <a:fld id="{53074F12-AA26-4AC8-9962-C36BB8F32554}" type="datetimeFigureOut">
              <a:rPr lang="en-US" smtClean="0"/>
              <a:pPr/>
              <a:t>9/14/2023</a:t>
            </a:fld>
            <a:endParaRPr lang="en-US"/>
          </a:p>
        </p:txBody>
      </p:sp>
      <p:sp>
        <p:nvSpPr>
          <p:cNvPr id="6" name="Footer Placeholder 5">
            <a:extLst>
              <a:ext uri="{FF2B5EF4-FFF2-40B4-BE49-F238E27FC236}">
                <a16:creationId xmlns:a16="http://schemas.microsoft.com/office/drawing/2014/main" id="{D05B8F98-E393-D5AA-FD60-547EF93B70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532D7D-6B24-9FB1-7F06-F9925A980BBA}"/>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1995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B6A338-E425-0E93-57F9-93B56522809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4A319A4-C82E-62C3-BFC0-A09368EB6C4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4AF1AB-DCE1-9B09-D5FA-5644BAE3E59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9/14/2023</a:t>
            </a:fld>
            <a:endParaRPr lang="en-US"/>
          </a:p>
        </p:txBody>
      </p:sp>
      <p:sp>
        <p:nvSpPr>
          <p:cNvPr id="5" name="Footer Placeholder 4">
            <a:extLst>
              <a:ext uri="{FF2B5EF4-FFF2-40B4-BE49-F238E27FC236}">
                <a16:creationId xmlns:a16="http://schemas.microsoft.com/office/drawing/2014/main" id="{B55ACD94-9C26-4EDE-FF35-7949BC66196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6C0BED-4DD7-9CA6-E221-B96A3058DD8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3029D36C-E2E0-CFC7-23D4-ADA132377998}"/>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333744861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diagramDrawing" Target="../diagrams/drawing4.xml"/><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diagramColors" Target="../diagrams/colors4.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diagramQuickStyle" Target="../diagrams/quickStyle4.xml"/><Relationship Id="rId5" Type="http://schemas.openxmlformats.org/officeDocument/2006/relationships/image" Target="../media/image22.png"/><Relationship Id="rId10" Type="http://schemas.openxmlformats.org/officeDocument/2006/relationships/diagramLayout" Target="../diagrams/layout4.xml"/><Relationship Id="rId4" Type="http://schemas.openxmlformats.org/officeDocument/2006/relationships/image" Target="../media/image21.png"/><Relationship Id="rId9"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alculator, pen, compass, money and a paper with graphs printed on it">
            <a:extLst>
              <a:ext uri="{FF2B5EF4-FFF2-40B4-BE49-F238E27FC236}">
                <a16:creationId xmlns:a16="http://schemas.microsoft.com/office/drawing/2014/main" id="{B530A721-CA1F-8E94-5BD7-47A2CAE4CB32}"/>
              </a:ext>
            </a:extLst>
          </p:cNvPr>
          <p:cNvPicPr>
            <a:picLocks noChangeAspect="1"/>
          </p:cNvPicPr>
          <p:nvPr/>
        </p:nvPicPr>
        <p:blipFill rotWithShape="1">
          <a:blip r:embed="rId2"/>
          <a:srcRect l="10702" r="10700" b="-1"/>
          <a:stretch/>
        </p:blipFill>
        <p:spPr>
          <a:xfrm>
            <a:off x="2434227" y="10"/>
            <a:ext cx="6709773" cy="5143489"/>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p:nvSpPr>
          <p:cNvPr id="2" name="Title 1"/>
          <p:cNvSpPr>
            <a:spLocks noGrp="1"/>
          </p:cNvSpPr>
          <p:nvPr>
            <p:ph type="ctrTitle"/>
          </p:nvPr>
        </p:nvSpPr>
        <p:spPr>
          <a:xfrm>
            <a:off x="278320" y="870966"/>
            <a:ext cx="2578608" cy="929259"/>
          </a:xfrm>
        </p:spPr>
        <p:txBody>
          <a:bodyPr vert="horz" lIns="91440" tIns="45720" rIns="91440" bIns="45720" rtlCol="0" anchor="ctr">
            <a:normAutofit/>
          </a:bodyPr>
          <a:lstStyle/>
          <a:p>
            <a:pPr algn="l">
              <a:lnSpc>
                <a:spcPct val="90000"/>
              </a:lnSpc>
            </a:pPr>
            <a:r>
              <a:rPr lang="en-US" sz="2100">
                <a:solidFill>
                  <a:schemeClr val="tx1"/>
                </a:solidFill>
              </a:rPr>
              <a:t>Bank Loan Prediction</a:t>
            </a:r>
          </a:p>
        </p:txBody>
      </p:sp>
      <p:sp>
        <p:nvSpPr>
          <p:cNvPr id="5" name="Subtitle 4">
            <a:extLst>
              <a:ext uri="{FF2B5EF4-FFF2-40B4-BE49-F238E27FC236}">
                <a16:creationId xmlns:a16="http://schemas.microsoft.com/office/drawing/2014/main" id="{57EDEDAB-D483-0FCF-9CE3-6949C00848CB}"/>
              </a:ext>
            </a:extLst>
          </p:cNvPr>
          <p:cNvSpPr>
            <a:spLocks noGrp="1"/>
          </p:cNvSpPr>
          <p:nvPr>
            <p:ph type="subTitle" idx="1"/>
          </p:nvPr>
        </p:nvSpPr>
        <p:spPr>
          <a:xfrm>
            <a:off x="278320" y="2038540"/>
            <a:ext cx="2579180" cy="2405444"/>
          </a:xfrm>
        </p:spPr>
        <p:txBody>
          <a:bodyPr vert="horz" lIns="91440" tIns="45720" rIns="91440" bIns="45720" rtlCol="0" anchor="t">
            <a:normAutofit/>
          </a:bodyPr>
          <a:lstStyle/>
          <a:p>
            <a:pPr algn="l">
              <a:lnSpc>
                <a:spcPct val="90000"/>
              </a:lnSpc>
            </a:pPr>
            <a:r>
              <a:rPr lang="en-US" sz="1300" dirty="0">
                <a:solidFill>
                  <a:schemeClr val="tx1"/>
                </a:solidFill>
              </a:rPr>
              <a:t>Group Member</a:t>
            </a:r>
          </a:p>
          <a:p>
            <a:pPr marL="285750" indent="-228600" algn="l">
              <a:lnSpc>
                <a:spcPct val="90000"/>
              </a:lnSpc>
              <a:buFont typeface="Arial" panose="020B0604020202020204" pitchFamily="34" charset="0"/>
              <a:buChar char="•"/>
            </a:pPr>
            <a:r>
              <a:rPr lang="en-US" sz="1300" dirty="0">
                <a:solidFill>
                  <a:schemeClr val="tx1"/>
                </a:solidFill>
              </a:rPr>
              <a:t>Clinton </a:t>
            </a:r>
            <a:r>
              <a:rPr lang="en-US" sz="1300" dirty="0" err="1">
                <a:solidFill>
                  <a:schemeClr val="tx1"/>
                </a:solidFill>
              </a:rPr>
              <a:t>Idehen</a:t>
            </a:r>
            <a:endParaRPr lang="en-US" sz="1300" dirty="0">
              <a:solidFill>
                <a:schemeClr val="tx1"/>
              </a:solidFill>
            </a:endParaRPr>
          </a:p>
          <a:p>
            <a:pPr marL="285750" indent="-228600" algn="l">
              <a:lnSpc>
                <a:spcPct val="90000"/>
              </a:lnSpc>
              <a:buFont typeface="Arial" panose="020B0604020202020204" pitchFamily="34" charset="0"/>
              <a:buChar char="•"/>
            </a:pPr>
            <a:r>
              <a:rPr lang="en-US" sz="1300" dirty="0">
                <a:solidFill>
                  <a:schemeClr val="tx1"/>
                </a:solidFill>
              </a:rPr>
              <a:t>Joey Z</a:t>
            </a:r>
          </a:p>
          <a:p>
            <a:pPr marL="285750" indent="-228600" algn="l">
              <a:lnSpc>
                <a:spcPct val="90000"/>
              </a:lnSpc>
              <a:buFont typeface="Arial" panose="020B0604020202020204" pitchFamily="34" charset="0"/>
              <a:buChar char="•"/>
            </a:pPr>
            <a:r>
              <a:rPr lang="en-US" sz="1300" dirty="0" err="1">
                <a:solidFill>
                  <a:schemeClr val="tx1"/>
                </a:solidFill>
              </a:rPr>
              <a:t>Yichao</a:t>
            </a:r>
            <a:r>
              <a:rPr lang="en-US" sz="1300" dirty="0">
                <a:solidFill>
                  <a:schemeClr val="tx1"/>
                </a:solidFill>
              </a:rPr>
              <a:t> Li</a:t>
            </a:r>
          </a:p>
          <a:p>
            <a:pPr marL="285750" indent="-228600" algn="l">
              <a:lnSpc>
                <a:spcPct val="90000"/>
              </a:lnSpc>
              <a:buFont typeface="Arial" panose="020B0604020202020204" pitchFamily="34" charset="0"/>
              <a:buChar char="•"/>
            </a:pPr>
            <a:r>
              <a:rPr lang="en-US" sz="1300" dirty="0">
                <a:solidFill>
                  <a:schemeClr val="tx1"/>
                </a:solidFill>
              </a:rPr>
              <a:t>Simon Gomes </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73843"/>
            <a:ext cx="8375585" cy="156698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A9F619-E97B-39B4-1706-BB269CDBC5DA}"/>
              </a:ext>
            </a:extLst>
          </p:cNvPr>
          <p:cNvSpPr>
            <a:spLocks noGrp="1"/>
          </p:cNvSpPr>
          <p:nvPr>
            <p:ph type="title"/>
          </p:nvPr>
        </p:nvSpPr>
        <p:spPr>
          <a:xfrm>
            <a:off x="785059" y="440116"/>
            <a:ext cx="2670189" cy="1234440"/>
          </a:xfrm>
        </p:spPr>
        <p:txBody>
          <a:bodyPr vert="horz" lIns="91440" tIns="45720" rIns="91440" bIns="45720" rtlCol="0" anchor="ctr">
            <a:normAutofit/>
          </a:bodyPr>
          <a:lstStyle/>
          <a:p>
            <a:pPr defTabSz="914400"/>
            <a:r>
              <a:rPr lang="en-US" sz="2000" kern="1200">
                <a:solidFill>
                  <a:schemeClr val="tx1"/>
                </a:solidFill>
                <a:latin typeface="+mj-lt"/>
                <a:ea typeface="+mj-ea"/>
                <a:cs typeface="+mj-cs"/>
              </a:rPr>
              <a:t>Association of Experience with other variables </a:t>
            </a:r>
            <a:br>
              <a:rPr lang="en-US" sz="2000" kern="1200">
                <a:solidFill>
                  <a:schemeClr val="tx1"/>
                </a:solidFill>
                <a:latin typeface="+mj-lt"/>
                <a:ea typeface="+mj-ea"/>
                <a:cs typeface="+mj-cs"/>
              </a:rPr>
            </a:br>
            <a:endParaRPr lang="en-US" sz="2000" kern="1200">
              <a:solidFill>
                <a:schemeClr val="tx1"/>
              </a:solidFill>
              <a:latin typeface="+mj-lt"/>
              <a:ea typeface="+mj-ea"/>
              <a:cs typeface="+mj-cs"/>
            </a:endParaRPr>
          </a:p>
        </p:txBody>
      </p:sp>
      <p:sp>
        <p:nvSpPr>
          <p:cNvPr id="1035" name="Rectangle 103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79330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82656" y="1050479"/>
            <a:ext cx="10972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0C3D5282-B78D-509B-7460-F41B9CCD2140}"/>
              </a:ext>
            </a:extLst>
          </p:cNvPr>
          <p:cNvSpPr txBox="1"/>
          <p:nvPr/>
        </p:nvSpPr>
        <p:spPr>
          <a:xfrm>
            <a:off x="4013373" y="440116"/>
            <a:ext cx="4501977" cy="12344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100" b="1" i="0">
                <a:effectLst/>
              </a:rPr>
              <a:t>Observation:</a:t>
            </a:r>
            <a:r>
              <a:rPr lang="en-US" sz="1100" b="0" i="0">
                <a:effectLst/>
              </a:rPr>
              <a:t> By looking above plots we can see that 'Age' has very strong and positive association with 'Experience’. </a:t>
            </a:r>
            <a:r>
              <a:rPr lang="en-US" altLang="zh-CN" sz="1100" b="0" i="0">
                <a:effectLst/>
              </a:rPr>
              <a:t>We are </a:t>
            </a:r>
            <a:r>
              <a:rPr lang="en-US" sz="1100" b="0" i="0">
                <a:effectLst/>
              </a:rPr>
              <a:t>also considering 'Education' to fix the negative experience error. Because as we know experience relates to the education level.</a:t>
            </a:r>
          </a:p>
          <a:p>
            <a:pPr indent="-228600">
              <a:lnSpc>
                <a:spcPct val="90000"/>
              </a:lnSpc>
              <a:spcAft>
                <a:spcPts val="600"/>
              </a:spcAft>
              <a:buFont typeface="Arial" panose="020B0604020202020204" pitchFamily="34" charset="0"/>
              <a:buChar char="•"/>
            </a:pPr>
            <a:r>
              <a:rPr lang="en-US" sz="1100" b="1" i="0">
                <a:effectLst/>
              </a:rPr>
              <a:t>Decision: </a:t>
            </a:r>
            <a:r>
              <a:rPr lang="en-US" sz="1100" b="0" i="0">
                <a:effectLst/>
              </a:rPr>
              <a:t>We can replace each negative 'Experience' value with the median of positive 'Experience' associated with the particular 'Age' and 'Education' value.</a:t>
            </a:r>
          </a:p>
        </p:txBody>
      </p:sp>
      <p:pic>
        <p:nvPicPr>
          <p:cNvPr id="1026" name="Picture 2">
            <a:extLst>
              <a:ext uri="{FF2B5EF4-FFF2-40B4-BE49-F238E27FC236}">
                <a16:creationId xmlns:a16="http://schemas.microsoft.com/office/drawing/2014/main" id="{B937A13E-6FB3-796D-58F8-406E3DA537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8338" y="2509163"/>
            <a:ext cx="8373618" cy="1695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81194D-17BD-8218-9A29-7A1ABC9C4F13}"/>
              </a:ext>
            </a:extLst>
          </p:cNvPr>
          <p:cNvSpPr txBox="1"/>
          <p:nvPr/>
        </p:nvSpPr>
        <p:spPr>
          <a:xfrm>
            <a:off x="4579313" y="4534946"/>
            <a:ext cx="5771693" cy="400110"/>
          </a:xfrm>
          <a:prstGeom prst="rect">
            <a:avLst/>
          </a:prstGeom>
          <a:noFill/>
        </p:spPr>
        <p:txBody>
          <a:bodyPr wrap="square" rtlCol="0">
            <a:spAutoFit/>
          </a:bodyPr>
          <a:lstStyle/>
          <a:p>
            <a:r>
              <a:rPr lang="en-AU" sz="1000" i="1" dirty="0"/>
              <a:t>**</a:t>
            </a:r>
            <a:r>
              <a:rPr lang="en-US" sz="1000" i="1" dirty="0" err="1"/>
              <a:t>CCAvg</a:t>
            </a:r>
            <a:r>
              <a:rPr lang="en-US" sz="1000" i="1" dirty="0"/>
              <a:t> - Avg. spending on credit cards per month which in dollars.</a:t>
            </a:r>
          </a:p>
          <a:p>
            <a:r>
              <a:rPr lang="en-US" sz="1000" i="1" dirty="0"/>
              <a:t>**Education - 1 = Undergraduate, 2= Graduate and 3= Postgraduate.</a:t>
            </a:r>
          </a:p>
        </p:txBody>
      </p:sp>
    </p:spTree>
    <p:extLst>
      <p:ext uri="{BB962C8B-B14F-4D97-AF65-F5344CB8AC3E}">
        <p14:creationId xmlns:p14="http://schemas.microsoft.com/office/powerpoint/2010/main" val="2633809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170F380-546D-B7E6-6559-33A256D5D9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4217" y="125350"/>
            <a:ext cx="1504272" cy="11108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DE4B603-3650-EBAF-9010-D6CB05C2C8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8779" y="168305"/>
            <a:ext cx="1504273" cy="11108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5D06194-0B1B-1818-7750-04380CD825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07928" y="1364974"/>
            <a:ext cx="1497341" cy="11108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2235E12-93C0-B12E-87D9-64808DC130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6701" y="1318341"/>
            <a:ext cx="1457987" cy="11108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CF7EFDA-8121-80BF-2829-0CCF701F1D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8923" y="2561643"/>
            <a:ext cx="1481129" cy="111084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32E7771-DA53-9DA2-E86D-171C03C970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7360" y="2561643"/>
            <a:ext cx="1481129" cy="11108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CC9AAEB-05F2-39F1-FC09-E493AEC242B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0710" y="3864348"/>
            <a:ext cx="1424559" cy="11108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46" name="TextBox 1">
            <a:extLst>
              <a:ext uri="{FF2B5EF4-FFF2-40B4-BE49-F238E27FC236}">
                <a16:creationId xmlns:a16="http://schemas.microsoft.com/office/drawing/2014/main" id="{11B213A4-A339-5970-E310-43EDBC19131E}"/>
              </a:ext>
            </a:extLst>
          </p:cNvPr>
          <p:cNvGraphicFramePr/>
          <p:nvPr>
            <p:extLst>
              <p:ext uri="{D42A27DB-BD31-4B8C-83A1-F6EECF244321}">
                <p14:modId xmlns:p14="http://schemas.microsoft.com/office/powerpoint/2010/main" val="3280172693"/>
              </p:ext>
            </p:extLst>
          </p:nvPr>
        </p:nvGraphicFramePr>
        <p:xfrm>
          <a:off x="427838" y="480017"/>
          <a:ext cx="5129776" cy="449517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TextBox 3">
            <a:extLst>
              <a:ext uri="{FF2B5EF4-FFF2-40B4-BE49-F238E27FC236}">
                <a16:creationId xmlns:a16="http://schemas.microsoft.com/office/drawing/2014/main" id="{F6FCB982-09F8-B55E-9DB6-6E65359DDBC9}"/>
              </a:ext>
            </a:extLst>
          </p:cNvPr>
          <p:cNvSpPr txBox="1"/>
          <p:nvPr/>
        </p:nvSpPr>
        <p:spPr>
          <a:xfrm>
            <a:off x="943665" y="4820240"/>
            <a:ext cx="4915815" cy="523220"/>
          </a:xfrm>
          <a:prstGeom prst="rect">
            <a:avLst/>
          </a:prstGeom>
          <a:noFill/>
        </p:spPr>
        <p:txBody>
          <a:bodyPr wrap="square" rtlCol="0">
            <a:spAutoFit/>
          </a:bodyPr>
          <a:lstStyle/>
          <a:p>
            <a:r>
              <a:rPr lang="en-AU" sz="1000" i="1" dirty="0"/>
              <a:t>**</a:t>
            </a:r>
            <a:r>
              <a:rPr lang="en-US" sz="1000" i="1" dirty="0" err="1"/>
              <a:t>CCAvg</a:t>
            </a:r>
            <a:r>
              <a:rPr lang="en-US" sz="1000" i="1" dirty="0"/>
              <a:t> - Avg. spending on credit cards per month which in dollars.</a:t>
            </a:r>
          </a:p>
          <a:p>
            <a:endParaRPr lang="en-AU" dirty="0"/>
          </a:p>
        </p:txBody>
      </p:sp>
    </p:spTree>
    <p:extLst>
      <p:ext uri="{BB962C8B-B14F-4D97-AF65-F5344CB8AC3E}">
        <p14:creationId xmlns:p14="http://schemas.microsoft.com/office/powerpoint/2010/main" val="2577765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84775512-C15F-55FC-18F4-4E0314F6E5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82600" y="602116"/>
            <a:ext cx="2415163" cy="20045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E28F29F-5CBE-4AE2-0C82-043BD86DAA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3155" y="561278"/>
            <a:ext cx="2700231" cy="20454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261B3E65-6353-E64C-DD0F-9018703FD85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61168" y="561278"/>
            <a:ext cx="2700231" cy="20454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91910A-9DC4-DE81-75D8-164B89F32F86}"/>
              </a:ext>
            </a:extLst>
          </p:cNvPr>
          <p:cNvSpPr txBox="1"/>
          <p:nvPr/>
        </p:nvSpPr>
        <p:spPr>
          <a:xfrm>
            <a:off x="695574" y="2773748"/>
            <a:ext cx="1813352" cy="784830"/>
          </a:xfrm>
          <a:prstGeom prst="rect">
            <a:avLst/>
          </a:prstGeom>
          <a:noFill/>
        </p:spPr>
        <p:txBody>
          <a:bodyPr wrap="square" rtlCol="0">
            <a:spAutoFit/>
          </a:bodyPr>
          <a:lstStyle/>
          <a:p>
            <a:pPr marL="268605" indent="-268605" defTabSz="859536">
              <a:spcAft>
                <a:spcPts val="600"/>
              </a:spcAft>
              <a:buFont typeface="Arial" panose="020B0604020202020204" pitchFamily="34" charset="0"/>
              <a:buChar char="•"/>
            </a:pPr>
            <a:r>
              <a:rPr lang="en-US" sz="900" kern="1200" dirty="0">
                <a:solidFill>
                  <a:srgbClr val="000000"/>
                </a:solidFill>
                <a:latin typeface="Helvetica Neue"/>
                <a:ea typeface="+mn-ea"/>
                <a:cs typeface="+mn-cs"/>
              </a:rPr>
              <a:t> Customers who have family size 3 or greater with higher income between 100k to 200k are more likely to take loan.</a:t>
            </a:r>
            <a:endParaRPr lang="en-US" sz="900" dirty="0"/>
          </a:p>
        </p:txBody>
      </p:sp>
      <p:sp>
        <p:nvSpPr>
          <p:cNvPr id="6" name="TextBox 5">
            <a:extLst>
              <a:ext uri="{FF2B5EF4-FFF2-40B4-BE49-F238E27FC236}">
                <a16:creationId xmlns:a16="http://schemas.microsoft.com/office/drawing/2014/main" id="{A6A68178-F968-E281-EDE8-8FAFA93BFA23}"/>
              </a:ext>
            </a:extLst>
          </p:cNvPr>
          <p:cNvSpPr txBox="1"/>
          <p:nvPr/>
        </p:nvSpPr>
        <p:spPr>
          <a:xfrm>
            <a:off x="3670848" y="2606701"/>
            <a:ext cx="2035072" cy="1477328"/>
          </a:xfrm>
          <a:prstGeom prst="rect">
            <a:avLst/>
          </a:prstGeom>
          <a:noFill/>
        </p:spPr>
        <p:txBody>
          <a:bodyPr wrap="square" rtlCol="0">
            <a:spAutoFit/>
          </a:bodyPr>
          <a:lstStyle/>
          <a:p>
            <a:pPr marL="161163" indent="-161163" defTabSz="859536">
              <a:spcAft>
                <a:spcPts val="600"/>
              </a:spcAft>
              <a:buFont typeface="Arial" panose="020B0604020202020204" pitchFamily="34" charset="0"/>
              <a:buChar char="•"/>
            </a:pPr>
            <a:r>
              <a:rPr lang="en-US" sz="900" kern="1200" dirty="0">
                <a:solidFill>
                  <a:srgbClr val="000000"/>
                </a:solidFill>
                <a:latin typeface="Helvetica Neue"/>
                <a:ea typeface="+mn-ea"/>
                <a:cs typeface="+mn-cs"/>
              </a:rPr>
              <a:t>From above we can say that customers with undergraduate level of education and family greater than 3 are good customers who took loan. Customer who took loan have same income range irrespective of education level. Education of Graduate and above have more chance to take loan.</a:t>
            </a:r>
            <a:endParaRPr lang="en-US" sz="900" dirty="0"/>
          </a:p>
        </p:txBody>
      </p:sp>
      <p:sp>
        <p:nvSpPr>
          <p:cNvPr id="8" name="TextBox 7">
            <a:extLst>
              <a:ext uri="{FF2B5EF4-FFF2-40B4-BE49-F238E27FC236}">
                <a16:creationId xmlns:a16="http://schemas.microsoft.com/office/drawing/2014/main" id="{79F12D5E-31EB-9F09-1720-688058CD2389}"/>
              </a:ext>
            </a:extLst>
          </p:cNvPr>
          <p:cNvSpPr txBox="1"/>
          <p:nvPr/>
        </p:nvSpPr>
        <p:spPr>
          <a:xfrm>
            <a:off x="6333880" y="2606701"/>
            <a:ext cx="1954806" cy="1892826"/>
          </a:xfrm>
          <a:prstGeom prst="rect">
            <a:avLst/>
          </a:prstGeom>
          <a:noFill/>
        </p:spPr>
        <p:txBody>
          <a:bodyPr wrap="square" rtlCol="0">
            <a:spAutoFit/>
          </a:bodyPr>
          <a:lstStyle/>
          <a:p>
            <a:pPr marL="268605" indent="-268605" defTabSz="859536">
              <a:spcAft>
                <a:spcPts val="600"/>
              </a:spcAft>
              <a:buFont typeface="Arial" panose="020B0604020202020204" pitchFamily="34" charset="0"/>
              <a:buChar char="•"/>
            </a:pPr>
            <a:r>
              <a:rPr lang="en-US" sz="900" kern="1200" dirty="0">
                <a:solidFill>
                  <a:srgbClr val="000000"/>
                </a:solidFill>
                <a:latin typeface="Helvetica Neue"/>
                <a:ea typeface="+mn-ea"/>
                <a:cs typeface="+mn-cs"/>
              </a:rPr>
              <a:t>From the above box plot we can see that customers whose education level is 1 and did not take loan has higher mortgage than customers who take loan of same education level. Customers whose education level is 2and 3 and did not take loan has lesser mortgage than customers who take loan of same education level.</a:t>
            </a:r>
            <a:endParaRPr lang="en-US" sz="900" dirty="0"/>
          </a:p>
        </p:txBody>
      </p:sp>
    </p:spTree>
    <p:extLst>
      <p:ext uri="{BB962C8B-B14F-4D97-AF65-F5344CB8AC3E}">
        <p14:creationId xmlns:p14="http://schemas.microsoft.com/office/powerpoint/2010/main" val="243024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31" name="Freeform: Shape 513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35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33" name="Freeform: Shape 5132">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4027" cy="51435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513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64108"/>
            <a:ext cx="96012" cy="490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7" name="Rectangle 513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1638796"/>
            <a:ext cx="373761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0D995F0-63D1-D701-7288-7B526EDA8D82}"/>
              </a:ext>
            </a:extLst>
          </p:cNvPr>
          <p:cNvSpPr txBox="1"/>
          <p:nvPr/>
        </p:nvSpPr>
        <p:spPr>
          <a:xfrm>
            <a:off x="329184" y="1884458"/>
            <a:ext cx="3624602" cy="2748263"/>
          </a:xfrm>
          <a:prstGeom prst="rect">
            <a:avLst/>
          </a:prstGeom>
        </p:spPr>
        <p:txBody>
          <a:bodyPr vert="horz" lIns="91440" tIns="45720" rIns="91440" bIns="45720" rtlCol="0">
            <a:normAutofit/>
          </a:bodyPr>
          <a:lstStyle/>
          <a:p>
            <a:pPr marL="171450" indent="-228600" algn="just">
              <a:lnSpc>
                <a:spcPct val="90000"/>
              </a:lnSpc>
              <a:spcAft>
                <a:spcPts val="600"/>
              </a:spcAft>
              <a:buFont typeface="Arial" panose="020B0604020202020204" pitchFamily="34" charset="0"/>
              <a:buChar char="•"/>
            </a:pPr>
            <a:r>
              <a:rPr lang="en-US" sz="1400" b="0" i="0" dirty="0">
                <a:effectLst/>
              </a:rPr>
              <a:t>Customers who have taken personal loan have higher credit card average than those who did not take loan. So high credit card average seems to be good predictor of whether or not a customer will take a personal loan.</a:t>
            </a:r>
            <a:endParaRPr lang="en-US" sz="1400" dirty="0"/>
          </a:p>
          <a:p>
            <a:pPr marL="171450" indent="-228600" algn="just">
              <a:lnSpc>
                <a:spcPct val="90000"/>
              </a:lnSpc>
              <a:spcAft>
                <a:spcPts val="600"/>
              </a:spcAft>
              <a:buFont typeface="Arial" panose="020B0604020202020204" pitchFamily="34" charset="0"/>
              <a:buChar char="•"/>
            </a:pPr>
            <a:r>
              <a:rPr lang="en-US" sz="1400" b="0" i="0" dirty="0">
                <a:effectLst/>
              </a:rPr>
              <a:t>Customers who have taken personal loan have income than those who did not take. So high income seems to be good predictor of whether or not a customer will take a personal loan.</a:t>
            </a:r>
            <a:endParaRPr lang="en-US" sz="1400" dirty="0"/>
          </a:p>
        </p:txBody>
      </p:sp>
      <p:pic>
        <p:nvPicPr>
          <p:cNvPr id="5124" name="Picture 4" descr="A graph of a distribution&#10;&#10;Description automatically generated with medium confidence">
            <a:extLst>
              <a:ext uri="{FF2B5EF4-FFF2-40B4-BE49-F238E27FC236}">
                <a16:creationId xmlns:a16="http://schemas.microsoft.com/office/drawing/2014/main" id="{A804EFEF-DEF0-3653-3708-22FD4BC9A1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63026" y="526174"/>
            <a:ext cx="3851789" cy="178145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graph of income distribution&#10;&#10;Description automatically generated">
            <a:extLst>
              <a:ext uri="{FF2B5EF4-FFF2-40B4-BE49-F238E27FC236}">
                <a16:creationId xmlns:a16="http://schemas.microsoft.com/office/drawing/2014/main" id="{D7731454-8BC0-664D-A99A-CF7AF79B23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63026" y="2738612"/>
            <a:ext cx="3851789" cy="1723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DE06E7-E5F7-B4A8-271B-29CC038D7CA7}"/>
              </a:ext>
            </a:extLst>
          </p:cNvPr>
          <p:cNvSpPr txBox="1"/>
          <p:nvPr/>
        </p:nvSpPr>
        <p:spPr>
          <a:xfrm>
            <a:off x="5449824" y="4549576"/>
            <a:ext cx="4915815" cy="523220"/>
          </a:xfrm>
          <a:prstGeom prst="rect">
            <a:avLst/>
          </a:prstGeom>
          <a:noFill/>
        </p:spPr>
        <p:txBody>
          <a:bodyPr wrap="square" rtlCol="0">
            <a:spAutoFit/>
          </a:bodyPr>
          <a:lstStyle/>
          <a:p>
            <a:r>
              <a:rPr lang="en-AU" sz="1000" i="1" dirty="0"/>
              <a:t>**</a:t>
            </a:r>
            <a:r>
              <a:rPr lang="en-US" sz="1000" i="1" dirty="0" err="1"/>
              <a:t>CCAvg</a:t>
            </a:r>
            <a:r>
              <a:rPr lang="en-US" sz="1000" i="1" dirty="0"/>
              <a:t> - Avg. spending on credit cards per month which in dollars.</a:t>
            </a:r>
          </a:p>
          <a:p>
            <a:endParaRPr lang="en-AU" dirty="0"/>
          </a:p>
        </p:txBody>
      </p:sp>
    </p:spTree>
    <p:extLst>
      <p:ext uri="{BB962C8B-B14F-4D97-AF65-F5344CB8AC3E}">
        <p14:creationId xmlns:p14="http://schemas.microsoft.com/office/powerpoint/2010/main" val="1659935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E6FD817-CFD3-5B4F-A468-C1B4398873B8}"/>
              </a:ext>
            </a:extLst>
          </p:cNvPr>
          <p:cNvPicPr>
            <a:picLocks noChangeAspect="1"/>
          </p:cNvPicPr>
          <p:nvPr/>
        </p:nvPicPr>
        <p:blipFill rotWithShape="1">
          <a:blip r:embed="rId2"/>
          <a:srcRect l="544" r="5504" b="2"/>
          <a:stretch/>
        </p:blipFill>
        <p:spPr>
          <a:xfrm>
            <a:off x="4577270" y="10"/>
            <a:ext cx="4566728" cy="5143490"/>
          </a:xfrm>
          <a:prstGeom prst="rect">
            <a:avLst/>
          </a:prstGeom>
        </p:spPr>
      </p:pic>
      <p:sp useBgFill="1">
        <p:nvSpPr>
          <p:cNvPr id="12" name="Rectangle 11">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51435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1714496"/>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79A0A-C55C-87ED-2A3C-CC4E54365659}"/>
              </a:ext>
            </a:extLst>
          </p:cNvPr>
          <p:cNvSpPr>
            <a:spLocks noGrp="1"/>
          </p:cNvSpPr>
          <p:nvPr>
            <p:ph type="title"/>
          </p:nvPr>
        </p:nvSpPr>
        <p:spPr>
          <a:xfrm>
            <a:off x="571350" y="246384"/>
            <a:ext cx="3583791" cy="1221727"/>
          </a:xfrm>
        </p:spPr>
        <p:txBody>
          <a:bodyPr anchor="ctr">
            <a:normAutofit/>
          </a:bodyPr>
          <a:lstStyle/>
          <a:p>
            <a:r>
              <a:rPr lang="en-AU" sz="3000"/>
              <a:t>Heat map</a:t>
            </a:r>
          </a:p>
        </p:txBody>
      </p:sp>
      <p:sp>
        <p:nvSpPr>
          <p:cNvPr id="5" name="Content Placeholder 4">
            <a:extLst>
              <a:ext uri="{FF2B5EF4-FFF2-40B4-BE49-F238E27FC236}">
                <a16:creationId xmlns:a16="http://schemas.microsoft.com/office/drawing/2014/main" id="{DB149A56-0769-37C1-FB3D-C085CE481390}"/>
              </a:ext>
            </a:extLst>
          </p:cNvPr>
          <p:cNvSpPr>
            <a:spLocks noGrp="1"/>
          </p:cNvSpPr>
          <p:nvPr>
            <p:ph idx="1"/>
          </p:nvPr>
        </p:nvSpPr>
        <p:spPr>
          <a:xfrm>
            <a:off x="571350" y="1600426"/>
            <a:ext cx="3494817" cy="2530603"/>
          </a:xfrm>
        </p:spPr>
        <p:txBody>
          <a:bodyPr anchor="ctr">
            <a:normAutofit/>
          </a:bodyPr>
          <a:lstStyle/>
          <a:p>
            <a:r>
              <a:rPr lang="en-US" sz="900" dirty="0">
                <a:effectLst/>
                <a:latin typeface="Helvetica Neue" panose="02000503000000020004" pitchFamily="2" charset="0"/>
              </a:rPr>
              <a:t>Age and Experience are highly correlated, and the correlation is almost 1.</a:t>
            </a:r>
          </a:p>
          <a:p>
            <a:r>
              <a:rPr lang="en-US" sz="900" dirty="0">
                <a:effectLst/>
                <a:latin typeface="Helvetica Neue" panose="02000503000000020004" pitchFamily="2" charset="0"/>
              </a:rPr>
              <a:t>'Income' and '</a:t>
            </a:r>
            <a:r>
              <a:rPr lang="en-US" sz="900" dirty="0" err="1">
                <a:effectLst/>
                <a:latin typeface="Helvetica Neue" panose="02000503000000020004" pitchFamily="2" charset="0"/>
              </a:rPr>
              <a:t>CCAvg</a:t>
            </a:r>
            <a:r>
              <a:rPr lang="en-US" sz="900" dirty="0">
                <a:effectLst/>
                <a:latin typeface="Helvetica Neue" panose="02000503000000020004" pitchFamily="2" charset="0"/>
              </a:rPr>
              <a:t>' is moderately correlated.</a:t>
            </a:r>
          </a:p>
          <a:p>
            <a:r>
              <a:rPr lang="en-US" sz="900" dirty="0">
                <a:effectLst/>
                <a:latin typeface="Helvetica Neue" panose="02000503000000020004" pitchFamily="2" charset="0"/>
              </a:rPr>
              <a:t>Personal Loan has maximum correlation with 'Income', '</a:t>
            </a:r>
            <a:r>
              <a:rPr lang="en-US" sz="900" dirty="0" err="1">
                <a:effectLst/>
                <a:latin typeface="Helvetica Neue" panose="02000503000000020004" pitchFamily="2" charset="0"/>
              </a:rPr>
              <a:t>CCAvg</a:t>
            </a:r>
            <a:r>
              <a:rPr lang="en-US" sz="900" dirty="0">
                <a:effectLst/>
                <a:latin typeface="Helvetica Neue" panose="02000503000000020004" pitchFamily="2" charset="0"/>
              </a:rPr>
              <a:t>', 'CD Account', 'Mortgage', and 'Education'.</a:t>
            </a:r>
          </a:p>
          <a:p>
            <a:r>
              <a:rPr lang="en-US" sz="900" dirty="0">
                <a:effectLst/>
                <a:latin typeface="Helvetica Neue" panose="02000503000000020004" pitchFamily="2" charset="0"/>
              </a:rPr>
              <a:t>We can see in above heat map there is association of 'CD Account' with 'Credit Card', 'Securities Account', 'Online', '</a:t>
            </a:r>
            <a:r>
              <a:rPr lang="en-US" sz="900" dirty="0" err="1">
                <a:effectLst/>
                <a:latin typeface="Helvetica Neue" panose="02000503000000020004" pitchFamily="2" charset="0"/>
              </a:rPr>
              <a:t>CCAvg</a:t>
            </a:r>
            <a:r>
              <a:rPr lang="en-US" sz="900" dirty="0">
                <a:effectLst/>
                <a:latin typeface="Helvetica Neue" panose="02000503000000020004" pitchFamily="2" charset="0"/>
              </a:rPr>
              <a:t>' and 'Income'.</a:t>
            </a:r>
          </a:p>
          <a:p>
            <a:r>
              <a:rPr lang="en-US" sz="900" dirty="0">
                <a:effectLst/>
                <a:latin typeface="Helvetica Neue" panose="02000503000000020004" pitchFamily="2" charset="0"/>
              </a:rPr>
              <a:t>'Mortgage' has moderate correlation with 'Income' which is about 12%.</a:t>
            </a:r>
          </a:p>
          <a:p>
            <a:r>
              <a:rPr lang="en-US" sz="900" dirty="0">
                <a:effectLst/>
                <a:latin typeface="Helvetica Neue" panose="02000503000000020004" pitchFamily="2" charset="0"/>
              </a:rPr>
              <a:t>'Income' influences '</a:t>
            </a:r>
            <a:r>
              <a:rPr lang="en-US" sz="900" dirty="0" err="1">
                <a:effectLst/>
                <a:latin typeface="Helvetica Neue" panose="02000503000000020004" pitchFamily="2" charset="0"/>
              </a:rPr>
              <a:t>CCAvg</a:t>
            </a:r>
            <a:r>
              <a:rPr lang="en-US" sz="900" dirty="0">
                <a:effectLst/>
                <a:latin typeface="Helvetica Neue" panose="02000503000000020004" pitchFamily="2" charset="0"/>
              </a:rPr>
              <a:t>', 'Personal Loan', 'CD Account' and 'Mortgage'.</a:t>
            </a:r>
            <a:endParaRPr lang="en-AU" sz="900" dirty="0">
              <a:latin typeface="Helvetica Neue" panose="02000503000000020004" pitchFamily="2" charset="0"/>
            </a:endParaRPr>
          </a:p>
        </p:txBody>
      </p:sp>
      <p:sp>
        <p:nvSpPr>
          <p:cNvPr id="3" name="TextBox 2">
            <a:extLst>
              <a:ext uri="{FF2B5EF4-FFF2-40B4-BE49-F238E27FC236}">
                <a16:creationId xmlns:a16="http://schemas.microsoft.com/office/drawing/2014/main" id="{BA6BB0E4-5C1C-531A-0907-7A24235B3A81}"/>
              </a:ext>
            </a:extLst>
          </p:cNvPr>
          <p:cNvSpPr txBox="1"/>
          <p:nvPr/>
        </p:nvSpPr>
        <p:spPr>
          <a:xfrm>
            <a:off x="212141" y="4096035"/>
            <a:ext cx="4915815" cy="677108"/>
          </a:xfrm>
          <a:prstGeom prst="rect">
            <a:avLst/>
          </a:prstGeom>
          <a:noFill/>
        </p:spPr>
        <p:txBody>
          <a:bodyPr wrap="square" rtlCol="0">
            <a:spAutoFit/>
          </a:bodyPr>
          <a:lstStyle/>
          <a:p>
            <a:r>
              <a:rPr lang="en-AU" sz="1000" i="1" dirty="0"/>
              <a:t>**</a:t>
            </a:r>
            <a:r>
              <a:rPr lang="en-US" sz="1000" i="1" dirty="0" err="1"/>
              <a:t>CCAvg</a:t>
            </a:r>
            <a:r>
              <a:rPr lang="en-US" sz="1000" i="1" dirty="0"/>
              <a:t> - Avg. spending on credit cards per month which in dollars.</a:t>
            </a:r>
          </a:p>
          <a:p>
            <a:r>
              <a:rPr lang="en-US" sz="1000" dirty="0"/>
              <a:t>**CD Account - Does the customer have Certificate of Deposit</a:t>
            </a:r>
            <a:endParaRPr lang="en-US" sz="1000" i="1" dirty="0"/>
          </a:p>
          <a:p>
            <a:endParaRPr lang="en-AU" dirty="0"/>
          </a:p>
        </p:txBody>
      </p:sp>
    </p:spTree>
    <p:extLst>
      <p:ext uri="{BB962C8B-B14F-4D97-AF65-F5344CB8AC3E}">
        <p14:creationId xmlns:p14="http://schemas.microsoft.com/office/powerpoint/2010/main" val="2120685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735C1-1088-34BE-7D4A-0E17C4C79F26}"/>
              </a:ext>
            </a:extLst>
          </p:cNvPr>
          <p:cNvSpPr>
            <a:spLocks noGrp="1"/>
          </p:cNvSpPr>
          <p:nvPr>
            <p:ph type="title"/>
          </p:nvPr>
        </p:nvSpPr>
        <p:spPr>
          <a:xfrm>
            <a:off x="628649" y="3468871"/>
            <a:ext cx="3115325" cy="1250981"/>
          </a:xfrm>
        </p:spPr>
        <p:txBody>
          <a:bodyPr vert="horz" lIns="91440" tIns="45720" rIns="91440" bIns="45720" rtlCol="0" anchor="ctr">
            <a:normAutofit/>
          </a:bodyPr>
          <a:lstStyle/>
          <a:p>
            <a:pPr defTabSz="914400"/>
            <a:r>
              <a:rPr lang="en-US" sz="3000" kern="1200">
                <a:solidFill>
                  <a:schemeClr val="tx1"/>
                </a:solidFill>
                <a:latin typeface="+mj-lt"/>
                <a:ea typeface="+mj-ea"/>
                <a:cs typeface="+mj-cs"/>
              </a:rPr>
              <a:t>Leaflet</a:t>
            </a:r>
            <a:endParaRPr lang="en-US" sz="3000"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A180DF39-8BA9-61AC-8CAC-A1DC36FDF7DF}"/>
              </a:ext>
            </a:extLst>
          </p:cNvPr>
          <p:cNvPicPr>
            <a:picLocks noChangeAspect="1"/>
          </p:cNvPicPr>
          <p:nvPr/>
        </p:nvPicPr>
        <p:blipFill rotWithShape="1">
          <a:blip r:embed="rId2"/>
          <a:srcRect l="5338" r="28631" b="-3"/>
          <a:stretch/>
        </p:blipFill>
        <p:spPr>
          <a:xfrm>
            <a:off x="628649" y="402707"/>
            <a:ext cx="3115318" cy="2925252"/>
          </a:xfrm>
          <a:prstGeom prst="rect">
            <a:avLst/>
          </a:prstGeom>
        </p:spPr>
      </p:pic>
      <p:sp>
        <p:nvSpPr>
          <p:cNvPr id="5" name="Title 1">
            <a:extLst>
              <a:ext uri="{FF2B5EF4-FFF2-40B4-BE49-F238E27FC236}">
                <a16:creationId xmlns:a16="http://schemas.microsoft.com/office/drawing/2014/main" id="{5E7715AA-D6D2-69B7-CA7D-8BED6B786F31}"/>
              </a:ext>
            </a:extLst>
          </p:cNvPr>
          <p:cNvSpPr txBox="1">
            <a:spLocks/>
          </p:cNvSpPr>
          <p:nvPr/>
        </p:nvSpPr>
        <p:spPr>
          <a:xfrm>
            <a:off x="3887529" y="3468871"/>
            <a:ext cx="4728405" cy="125098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3000"/>
              <a:t>Tableau</a:t>
            </a:r>
            <a:endParaRPr lang="en-US" sz="3000" dirty="0"/>
          </a:p>
        </p:txBody>
      </p:sp>
      <p:pic>
        <p:nvPicPr>
          <p:cNvPr id="6" name="Content Placeholder 4">
            <a:extLst>
              <a:ext uri="{FF2B5EF4-FFF2-40B4-BE49-F238E27FC236}">
                <a16:creationId xmlns:a16="http://schemas.microsoft.com/office/drawing/2014/main" id="{DCA32BCC-5598-D8CE-BE23-326924CDA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046" y="159391"/>
            <a:ext cx="3345778" cy="4426241"/>
          </a:xfrm>
          <a:prstGeom prst="rect">
            <a:avLst/>
          </a:prstGeom>
        </p:spPr>
      </p:pic>
    </p:spTree>
    <p:extLst>
      <p:ext uri="{BB962C8B-B14F-4D97-AF65-F5344CB8AC3E}">
        <p14:creationId xmlns:p14="http://schemas.microsoft.com/office/powerpoint/2010/main" val="245883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C303EC1F-F7FC-18F2-165A-7BF99657B5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70" y="24857"/>
            <a:ext cx="3919757" cy="5111944"/>
          </a:xfrm>
        </p:spPr>
      </p:pic>
      <p:sp>
        <p:nvSpPr>
          <p:cNvPr id="7" name="Title 6">
            <a:extLst>
              <a:ext uri="{FF2B5EF4-FFF2-40B4-BE49-F238E27FC236}">
                <a16:creationId xmlns:a16="http://schemas.microsoft.com/office/drawing/2014/main" id="{59C8640D-B677-ACF8-2B08-B25E9079CA93}"/>
              </a:ext>
            </a:extLst>
          </p:cNvPr>
          <p:cNvSpPr>
            <a:spLocks noGrp="1"/>
          </p:cNvSpPr>
          <p:nvPr>
            <p:ph type="title"/>
          </p:nvPr>
        </p:nvSpPr>
        <p:spPr>
          <a:xfrm>
            <a:off x="2139756" y="3180180"/>
            <a:ext cx="3243506" cy="1005209"/>
          </a:xfrm>
        </p:spPr>
        <p:txBody>
          <a:bodyPr/>
          <a:lstStyle/>
          <a:p>
            <a:r>
              <a:rPr lang="en-US"/>
              <a:t>Tableau</a:t>
            </a:r>
            <a:endParaRPr lang="en-US" dirty="0"/>
          </a:p>
        </p:txBody>
      </p:sp>
      <p:pic>
        <p:nvPicPr>
          <p:cNvPr id="9" name="Picture 8">
            <a:extLst>
              <a:ext uri="{FF2B5EF4-FFF2-40B4-BE49-F238E27FC236}">
                <a16:creationId xmlns:a16="http://schemas.microsoft.com/office/drawing/2014/main" id="{DEFD7E2D-28BE-6415-6133-072E4D1C7C99}"/>
              </a:ext>
            </a:extLst>
          </p:cNvPr>
          <p:cNvPicPr>
            <a:picLocks noChangeAspect="1"/>
          </p:cNvPicPr>
          <p:nvPr/>
        </p:nvPicPr>
        <p:blipFill rotWithShape="1">
          <a:blip r:embed="rId3"/>
          <a:srcRect r="19988"/>
          <a:stretch/>
        </p:blipFill>
        <p:spPr>
          <a:xfrm>
            <a:off x="4859837" y="24856"/>
            <a:ext cx="4116821" cy="2546893"/>
          </a:xfrm>
          <a:prstGeom prst="rect">
            <a:avLst/>
          </a:prstGeom>
        </p:spPr>
      </p:pic>
      <p:pic>
        <p:nvPicPr>
          <p:cNvPr id="11" name="Picture 10">
            <a:extLst>
              <a:ext uri="{FF2B5EF4-FFF2-40B4-BE49-F238E27FC236}">
                <a16:creationId xmlns:a16="http://schemas.microsoft.com/office/drawing/2014/main" id="{33CB33D2-DF33-1CAD-3294-73B22FF90F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3430" y="2770264"/>
            <a:ext cx="4452771" cy="2348380"/>
          </a:xfrm>
          <a:prstGeom prst="rect">
            <a:avLst/>
          </a:prstGeom>
        </p:spPr>
      </p:pic>
    </p:spTree>
    <p:extLst>
      <p:ext uri="{BB962C8B-B14F-4D97-AF65-F5344CB8AC3E}">
        <p14:creationId xmlns:p14="http://schemas.microsoft.com/office/powerpoint/2010/main" val="722565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oxes and roller conveyor">
            <a:extLst>
              <a:ext uri="{FF2B5EF4-FFF2-40B4-BE49-F238E27FC236}">
                <a16:creationId xmlns:a16="http://schemas.microsoft.com/office/drawing/2014/main" id="{96A3F935-81CF-A3D0-899C-CF610364A1ED}"/>
              </a:ext>
            </a:extLst>
          </p:cNvPr>
          <p:cNvPicPr>
            <a:picLocks noChangeAspect="1"/>
          </p:cNvPicPr>
          <p:nvPr/>
        </p:nvPicPr>
        <p:blipFill rotWithShape="1">
          <a:blip r:embed="rId2"/>
          <a:srcRect r="2" b="5438"/>
          <a:stretch/>
        </p:blipFill>
        <p:spPr>
          <a:xfrm>
            <a:off x="1891768" y="10"/>
            <a:ext cx="7252232" cy="51434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C7099F2-87CA-D3DF-AC46-3E947431CB17}"/>
              </a:ext>
            </a:extLst>
          </p:cNvPr>
          <p:cNvSpPr>
            <a:spLocks noGrp="1"/>
          </p:cNvSpPr>
          <p:nvPr>
            <p:ph type="title"/>
          </p:nvPr>
        </p:nvSpPr>
        <p:spPr>
          <a:xfrm>
            <a:off x="714171" y="557585"/>
            <a:ext cx="2980038" cy="2769021"/>
          </a:xfrm>
          <a:noFill/>
        </p:spPr>
        <p:txBody>
          <a:bodyPr vert="horz" lIns="91440" tIns="45720" rIns="91440" bIns="45720" rtlCol="0" anchor="b">
            <a:normAutofit/>
          </a:bodyPr>
          <a:lstStyle/>
          <a:p>
            <a:pPr defTabSz="914400"/>
            <a:r>
              <a:rPr lang="en-US" sz="3900"/>
              <a:t>Model Preparation and Logistic Regression</a:t>
            </a:r>
          </a:p>
        </p:txBody>
      </p:sp>
    </p:spTree>
    <p:extLst>
      <p:ext uri="{BB962C8B-B14F-4D97-AF65-F5344CB8AC3E}">
        <p14:creationId xmlns:p14="http://schemas.microsoft.com/office/powerpoint/2010/main" val="177405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174538-CFDA-74A4-14DB-83E1781B8630}"/>
              </a:ext>
            </a:extLst>
          </p:cNvPr>
          <p:cNvSpPr>
            <a:spLocks noGrp="1"/>
          </p:cNvSpPr>
          <p:nvPr>
            <p:ph type="title"/>
          </p:nvPr>
        </p:nvSpPr>
        <p:spPr>
          <a:xfrm>
            <a:off x="4311363" y="127433"/>
            <a:ext cx="4083287" cy="1051852"/>
          </a:xfrm>
        </p:spPr>
        <p:txBody>
          <a:bodyPr vert="horz" lIns="91440" tIns="45720" rIns="91440" bIns="45720" rtlCol="0" anchor="t">
            <a:normAutofit/>
          </a:bodyPr>
          <a:lstStyle/>
          <a:p>
            <a:pPr defTabSz="914400"/>
            <a:r>
              <a:rPr lang="en-US" sz="2400" dirty="0"/>
              <a:t>Model Building</a:t>
            </a:r>
          </a:p>
        </p:txBody>
      </p:sp>
      <p:pic>
        <p:nvPicPr>
          <p:cNvPr id="7" name="Picture 6" descr="Construction area">
            <a:extLst>
              <a:ext uri="{FF2B5EF4-FFF2-40B4-BE49-F238E27FC236}">
                <a16:creationId xmlns:a16="http://schemas.microsoft.com/office/drawing/2014/main" id="{EA6C2DC2-6969-AAD3-860D-7372B936EB05}"/>
              </a:ext>
            </a:extLst>
          </p:cNvPr>
          <p:cNvPicPr>
            <a:picLocks noChangeAspect="1"/>
          </p:cNvPicPr>
          <p:nvPr/>
        </p:nvPicPr>
        <p:blipFill rotWithShape="1">
          <a:blip r:embed="rId2"/>
          <a:srcRect l="26817" r="23233" b="-2"/>
          <a:stretch/>
        </p:blipFill>
        <p:spPr>
          <a:xfrm>
            <a:off x="20" y="10"/>
            <a:ext cx="3863363" cy="5143490"/>
          </a:xfrm>
          <a:prstGeom prst="rect">
            <a:avLst/>
          </a:prstGeom>
        </p:spPr>
      </p:pic>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78772" y="653359"/>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5190D955-C1D3-E673-767F-9E87A06D8D20}"/>
              </a:ext>
            </a:extLst>
          </p:cNvPr>
          <p:cNvSpPr txBox="1">
            <a:spLocks/>
          </p:cNvSpPr>
          <p:nvPr/>
        </p:nvSpPr>
        <p:spPr>
          <a:xfrm>
            <a:off x="4158963" y="728668"/>
            <a:ext cx="4414396" cy="39189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indent="-228600" defTabSz="914400"/>
            <a:endParaRPr lang="en-US" sz="1500" dirty="0"/>
          </a:p>
          <a:p>
            <a:pPr indent="-228600" algn="just" defTabSz="914400"/>
            <a:r>
              <a:rPr lang="en-US" sz="1600" dirty="0"/>
              <a:t>As we have seen above 'ID' and 'ZIP Code' are not relevant for our model building so we will drop it.</a:t>
            </a:r>
          </a:p>
          <a:p>
            <a:pPr indent="-228600" algn="just" defTabSz="914400"/>
            <a:r>
              <a:rPr lang="en-US" sz="1600" dirty="0"/>
              <a:t>'Age' and 'Experience' are highly correlated so we will build our model with 'Experience' and without 'Experience' after that we will compare the accuracy which will lead us to the conclusion that with 'Experience' or without 'Experience' which model is better for prediction.</a:t>
            </a:r>
          </a:p>
        </p:txBody>
      </p:sp>
    </p:spTree>
    <p:extLst>
      <p:ext uri="{BB962C8B-B14F-4D97-AF65-F5344CB8AC3E}">
        <p14:creationId xmlns:p14="http://schemas.microsoft.com/office/powerpoint/2010/main" val="1992582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51435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51435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954D6-347B-F74C-433A-B59A3670720E}"/>
              </a:ext>
            </a:extLst>
          </p:cNvPr>
          <p:cNvSpPr>
            <a:spLocks noGrp="1"/>
          </p:cNvSpPr>
          <p:nvPr>
            <p:ph type="title"/>
          </p:nvPr>
        </p:nvSpPr>
        <p:spPr>
          <a:xfrm>
            <a:off x="358485" y="841772"/>
            <a:ext cx="3017520" cy="2403100"/>
          </a:xfrm>
        </p:spPr>
        <p:txBody>
          <a:bodyPr vert="horz" lIns="91440" tIns="45720" rIns="91440" bIns="45720" rtlCol="0" anchor="b">
            <a:normAutofit/>
          </a:bodyPr>
          <a:lstStyle/>
          <a:p>
            <a:pPr defTabSz="914400"/>
            <a:r>
              <a:rPr lang="en-US" sz="3600" kern="1200">
                <a:solidFill>
                  <a:schemeClr val="tx1"/>
                </a:solidFill>
                <a:latin typeface="+mj-lt"/>
                <a:ea typeface="+mj-ea"/>
                <a:cs typeface="+mj-cs"/>
              </a:rPr>
              <a:t>Split the dataset</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10">
            <a:extLst>
              <a:ext uri="{FF2B5EF4-FFF2-40B4-BE49-F238E27FC236}">
                <a16:creationId xmlns:a16="http://schemas.microsoft.com/office/drawing/2014/main" id="{A6472A2F-E2AB-13B1-5973-5267F8B0F297}"/>
              </a:ext>
            </a:extLst>
          </p:cNvPr>
          <p:cNvPicPr>
            <a:picLocks noChangeAspect="1"/>
          </p:cNvPicPr>
          <p:nvPr/>
        </p:nvPicPr>
        <p:blipFill>
          <a:blip r:embed="rId2"/>
          <a:stretch>
            <a:fillRect/>
          </a:stretch>
        </p:blipFill>
        <p:spPr>
          <a:xfrm>
            <a:off x="3636276" y="336465"/>
            <a:ext cx="5198340" cy="3898754"/>
          </a:xfrm>
          <a:prstGeom prst="rect">
            <a:avLst/>
          </a:prstGeom>
        </p:spPr>
      </p:pic>
    </p:spTree>
    <p:extLst>
      <p:ext uri="{BB962C8B-B14F-4D97-AF65-F5344CB8AC3E}">
        <p14:creationId xmlns:p14="http://schemas.microsoft.com/office/powerpoint/2010/main" val="828474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Koala Haning On A Branch">
            <a:extLst>
              <a:ext uri="{FF2B5EF4-FFF2-40B4-BE49-F238E27FC236}">
                <a16:creationId xmlns:a16="http://schemas.microsoft.com/office/drawing/2014/main" id="{EBC71AEA-6427-0994-C693-641EA10A82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84"/>
          <a:stretch/>
        </p:blipFill>
        <p:spPr>
          <a:xfrm>
            <a:off x="-2287" y="0"/>
            <a:ext cx="9143999" cy="51434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peech Bubble: Oval 4">
            <a:extLst>
              <a:ext uri="{FF2B5EF4-FFF2-40B4-BE49-F238E27FC236}">
                <a16:creationId xmlns:a16="http://schemas.microsoft.com/office/drawing/2014/main" id="{1F5C7315-A3AC-8058-0171-951ED52CEA2B}"/>
              </a:ext>
            </a:extLst>
          </p:cNvPr>
          <p:cNvSpPr/>
          <p:nvPr/>
        </p:nvSpPr>
        <p:spPr>
          <a:xfrm>
            <a:off x="6601690" y="-10"/>
            <a:ext cx="2540022" cy="1929282"/>
          </a:xfrm>
          <a:prstGeom prst="wedgeEllipseCallout">
            <a:avLst>
              <a:gd name="adj1" fmla="val -79027"/>
              <a:gd name="adj2" fmla="val 35571"/>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effectLst>
                  <a:outerShdw blurRad="38100" dist="38100" dir="2700000" algn="tl">
                    <a:srgbClr val="000000">
                      <a:alpha val="43137"/>
                    </a:srgbClr>
                  </a:outerShdw>
                </a:effectLst>
              </a:rPr>
              <a:t>Could anyone guess how big the private loan sector in Australia?</a:t>
            </a:r>
            <a:endParaRPr lang="en-AU" sz="20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9555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DBF22-C727-8232-C2E1-5E9CA0A5A144}"/>
              </a:ext>
            </a:extLst>
          </p:cNvPr>
          <p:cNvSpPr>
            <a:spLocks noGrp="1"/>
          </p:cNvSpPr>
          <p:nvPr>
            <p:ph type="title"/>
          </p:nvPr>
        </p:nvSpPr>
        <p:spPr>
          <a:xfrm>
            <a:off x="595246" y="290197"/>
            <a:ext cx="7549592" cy="973836"/>
          </a:xfrm>
        </p:spPr>
        <p:txBody>
          <a:bodyPr vert="horz" lIns="91440" tIns="45720" rIns="91440" bIns="45720" rtlCol="0" anchor="b">
            <a:normAutofit/>
          </a:bodyPr>
          <a:lstStyle/>
          <a:p>
            <a:pPr defTabSz="914400"/>
            <a:r>
              <a:rPr lang="en-US" sz="3600" dirty="0"/>
              <a:t>Logistic Regression</a:t>
            </a:r>
          </a:p>
        </p:txBody>
      </p:sp>
      <p:sp>
        <p:nvSpPr>
          <p:cNvPr id="19"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499133"/>
            <a:ext cx="8590945" cy="586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2309"/>
            <a:ext cx="8537521" cy="3200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58B1EEA7-C166-CC4E-9F9A-EE8E48895595}"/>
              </a:ext>
            </a:extLst>
          </p:cNvPr>
          <p:cNvSpPr txBox="1">
            <a:spLocks/>
          </p:cNvSpPr>
          <p:nvPr/>
        </p:nvSpPr>
        <p:spPr>
          <a:xfrm>
            <a:off x="595245" y="1949631"/>
            <a:ext cx="3398174" cy="2729588"/>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indent="-228600" defTabSz="914400"/>
            <a:endParaRPr lang="en-US" sz="1100" dirty="0"/>
          </a:p>
          <a:p>
            <a:pPr indent="-228600" defTabSz="914400"/>
            <a:r>
              <a:rPr lang="en-US" sz="1100" dirty="0"/>
              <a:t>From the above accuracy results we see that accuracy is higher with 'Experience' (94.40 %) than without 'Experience' (94.00%).</a:t>
            </a:r>
          </a:p>
          <a:p>
            <a:pPr indent="-228600" defTabSz="914400"/>
            <a:r>
              <a:rPr lang="en-US" sz="1100" dirty="0"/>
              <a:t>Also, from the above confusion metrices we can see that the prediction of customers who don't accept loan and the customers who accept loan is better with 'Experience'.</a:t>
            </a:r>
          </a:p>
          <a:p>
            <a:pPr indent="-228600" defTabSz="914400"/>
            <a:r>
              <a:rPr lang="en-US" sz="1100" dirty="0"/>
              <a:t>Type 1 (False Positive) and Type 2(False Negative) errors is less with experience.</a:t>
            </a:r>
          </a:p>
          <a:p>
            <a:pPr indent="-228600" defTabSz="914400"/>
            <a:r>
              <a:rPr lang="en-US" sz="1100" dirty="0"/>
              <a:t>Hence, we can improve the accuracy by scaling the attributes.</a:t>
            </a:r>
          </a:p>
        </p:txBody>
      </p:sp>
      <p:pic>
        <p:nvPicPr>
          <p:cNvPr id="4" name="Picture 3">
            <a:extLst>
              <a:ext uri="{FF2B5EF4-FFF2-40B4-BE49-F238E27FC236}">
                <a16:creationId xmlns:a16="http://schemas.microsoft.com/office/drawing/2014/main" id="{03FC94AE-6649-9C93-22D0-4CFCF790BF54}"/>
              </a:ext>
            </a:extLst>
          </p:cNvPr>
          <p:cNvPicPr>
            <a:picLocks noChangeAspect="1"/>
          </p:cNvPicPr>
          <p:nvPr/>
        </p:nvPicPr>
        <p:blipFill rotWithShape="1">
          <a:blip r:embed="rId2"/>
          <a:srcRect r="9969" b="2"/>
          <a:stretch/>
        </p:blipFill>
        <p:spPr>
          <a:xfrm>
            <a:off x="4433649" y="1863191"/>
            <a:ext cx="3862707" cy="2785683"/>
          </a:xfrm>
          <a:prstGeom prst="rect">
            <a:avLst/>
          </a:prstGeom>
        </p:spPr>
      </p:pic>
      <p:sp>
        <p:nvSpPr>
          <p:cNvPr id="21"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1030" y="1734770"/>
            <a:ext cx="586275"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373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arting line of a race track">
            <a:extLst>
              <a:ext uri="{FF2B5EF4-FFF2-40B4-BE49-F238E27FC236}">
                <a16:creationId xmlns:a16="http://schemas.microsoft.com/office/drawing/2014/main" id="{BCD760E3-B76B-9FFB-BFF5-8E44711F1E32}"/>
              </a:ext>
            </a:extLst>
          </p:cNvPr>
          <p:cNvPicPr>
            <a:picLocks noChangeAspect="1"/>
          </p:cNvPicPr>
          <p:nvPr/>
        </p:nvPicPr>
        <p:blipFill rotWithShape="1">
          <a:blip r:embed="rId2"/>
          <a:srcRect l="5884"/>
          <a:stretch/>
        </p:blipFill>
        <p:spPr>
          <a:xfrm>
            <a:off x="1891768" y="10"/>
            <a:ext cx="7252232" cy="51434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5EBCD9A4-D083-722F-4FF6-AB3AB584DB65}"/>
              </a:ext>
            </a:extLst>
          </p:cNvPr>
          <p:cNvSpPr>
            <a:spLocks noGrp="1"/>
          </p:cNvSpPr>
          <p:nvPr>
            <p:ph type="title"/>
          </p:nvPr>
        </p:nvSpPr>
        <p:spPr>
          <a:xfrm>
            <a:off x="714171" y="557585"/>
            <a:ext cx="2980038" cy="2769021"/>
          </a:xfrm>
          <a:noFill/>
        </p:spPr>
        <p:txBody>
          <a:bodyPr vert="horz" lIns="91440" tIns="45720" rIns="91440" bIns="45720" rtlCol="0" anchor="b">
            <a:normAutofit/>
          </a:bodyPr>
          <a:lstStyle/>
          <a:p>
            <a:pPr defTabSz="914400"/>
            <a:r>
              <a:rPr lang="en-US" sz="3900" b="0" i="0">
                <a:effectLst/>
              </a:rPr>
              <a:t>K-Nearest</a:t>
            </a:r>
            <a:r>
              <a:rPr lang="en-US" sz="3900"/>
              <a:t> Model</a:t>
            </a:r>
          </a:p>
        </p:txBody>
      </p:sp>
    </p:spTree>
    <p:extLst>
      <p:ext uri="{BB962C8B-B14F-4D97-AF65-F5344CB8AC3E}">
        <p14:creationId xmlns:p14="http://schemas.microsoft.com/office/powerpoint/2010/main" val="662272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92C2E18-5DA5-2273-0430-DCB4C75178E4}"/>
              </a:ext>
            </a:extLst>
          </p:cNvPr>
          <p:cNvSpPr txBox="1"/>
          <p:nvPr/>
        </p:nvSpPr>
        <p:spPr>
          <a:xfrm>
            <a:off x="442170" y="642135"/>
            <a:ext cx="3420438" cy="846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0" i="0">
                <a:effectLst/>
                <a:latin typeface="+mj-lt"/>
                <a:ea typeface="+mj-ea"/>
                <a:cs typeface="+mj-cs"/>
              </a:rPr>
              <a:t>K-Nearest</a:t>
            </a:r>
            <a:r>
              <a:rPr lang="en-US" sz="3000">
                <a:latin typeface="+mj-lt"/>
                <a:ea typeface="+mj-ea"/>
                <a:cs typeface="+mj-cs"/>
              </a:rPr>
              <a:t> Model</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67926"/>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BB0842-1316-0EDC-24CD-E0A869690B30}"/>
              </a:ext>
            </a:extLst>
          </p:cNvPr>
          <p:cNvSpPr txBox="1"/>
          <p:nvPr/>
        </p:nvSpPr>
        <p:spPr>
          <a:xfrm>
            <a:off x="443039" y="1747878"/>
            <a:ext cx="3419569" cy="298468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400" b="0" i="0">
                <a:effectLst/>
              </a:rPr>
              <a:t>K-NN, or K-Nearest Neighbors, is a supervised machine learning algorithm used for both classification and regression tasks. </a:t>
            </a:r>
          </a:p>
          <a:p>
            <a:pPr marL="285750" indent="-228600">
              <a:lnSpc>
                <a:spcPct val="90000"/>
              </a:lnSpc>
              <a:spcAft>
                <a:spcPts val="600"/>
              </a:spcAft>
              <a:buFont typeface="Arial" panose="020B0604020202020204" pitchFamily="34" charset="0"/>
              <a:buChar char="•"/>
            </a:pPr>
            <a:endParaRPr lang="en-US" sz="1400" b="0" i="0">
              <a:effectLst/>
            </a:endParaRPr>
          </a:p>
          <a:p>
            <a:pPr marL="285750" indent="-228600">
              <a:lnSpc>
                <a:spcPct val="90000"/>
              </a:lnSpc>
              <a:spcAft>
                <a:spcPts val="600"/>
              </a:spcAft>
              <a:buFont typeface="Arial" panose="020B0604020202020204" pitchFamily="34" charset="0"/>
              <a:buChar char="•"/>
            </a:pPr>
            <a:r>
              <a:rPr lang="en-US" sz="1400" b="0" i="0">
                <a:effectLst/>
              </a:rPr>
              <a:t>Ran the KNN with number of odd neighbours' ranges from 1 to 20 and will find the optimal number of neighbours using the Mis classification error (</a:t>
            </a:r>
            <a:r>
              <a:rPr lang="en-US" sz="1400" b="1" i="0">
                <a:effectLst/>
              </a:rPr>
              <a:t>K = 3</a:t>
            </a:r>
            <a:r>
              <a:rPr lang="en-US" sz="1400" b="0" i="0">
                <a:effectLst/>
              </a:rPr>
              <a:t>)</a:t>
            </a:r>
          </a:p>
          <a:p>
            <a:pPr marL="285750" indent="-228600">
              <a:lnSpc>
                <a:spcPct val="90000"/>
              </a:lnSpc>
              <a:spcAft>
                <a:spcPts val="600"/>
              </a:spcAft>
              <a:buFont typeface="Arial" panose="020B0604020202020204" pitchFamily="34" charset="0"/>
              <a:buChar char="•"/>
            </a:pPr>
            <a:endParaRPr lang="en-US" sz="1400" b="0" i="0">
              <a:effectLst/>
            </a:endParaRPr>
          </a:p>
          <a:p>
            <a:pPr marL="285750" indent="-228600">
              <a:lnSpc>
                <a:spcPct val="90000"/>
              </a:lnSpc>
              <a:spcAft>
                <a:spcPts val="600"/>
              </a:spcAft>
              <a:buFont typeface="Arial" panose="020B0604020202020204" pitchFamily="34" charset="0"/>
              <a:buChar char="•"/>
            </a:pPr>
            <a:r>
              <a:rPr lang="en-US" sz="1400"/>
              <a:t>Model building and testing</a:t>
            </a:r>
          </a:p>
          <a:p>
            <a:pPr indent="-228600">
              <a:lnSpc>
                <a:spcPct val="90000"/>
              </a:lnSpc>
              <a:spcAft>
                <a:spcPts val="600"/>
              </a:spcAft>
              <a:buFont typeface="Arial" panose="020B0604020202020204" pitchFamily="34" charset="0"/>
              <a:buChar char="•"/>
            </a:pPr>
            <a:r>
              <a:rPr lang="en-US" sz="1400"/>
              <a:t>      Experience vs. no experience</a:t>
            </a:r>
          </a:p>
          <a:p>
            <a:pPr marL="285750" indent="-228600">
              <a:lnSpc>
                <a:spcPct val="90000"/>
              </a:lnSpc>
              <a:spcAft>
                <a:spcPts val="600"/>
              </a:spcAft>
              <a:buFont typeface="Arial" panose="020B0604020202020204" pitchFamily="34" charset="0"/>
              <a:buChar char="•"/>
            </a:pPr>
            <a:endParaRPr lang="en-US" sz="1400" b="0" i="0">
              <a:effectLst/>
            </a:endParaRPr>
          </a:p>
          <a:p>
            <a:pPr indent="-228600">
              <a:lnSpc>
                <a:spcPct val="90000"/>
              </a:lnSpc>
              <a:spcAft>
                <a:spcPts val="600"/>
              </a:spcAft>
              <a:buFont typeface="Arial" panose="020B0604020202020204" pitchFamily="34" charset="0"/>
              <a:buChar char="•"/>
            </a:pPr>
            <a:endParaRPr lang="en-US" sz="140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85389"/>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51577E-143E-1EA2-DA66-0682C0047868}"/>
              </a:ext>
            </a:extLst>
          </p:cNvPr>
          <p:cNvPicPr>
            <a:picLocks noChangeAspect="1"/>
          </p:cNvPicPr>
          <p:nvPr/>
        </p:nvPicPr>
        <p:blipFill rotWithShape="1">
          <a:blip r:embed="rId2"/>
          <a:srcRect r="14119" b="3"/>
          <a:stretch/>
        </p:blipFill>
        <p:spPr>
          <a:xfrm>
            <a:off x="4483341" y="599514"/>
            <a:ext cx="4069057" cy="3944472"/>
          </a:xfrm>
          <a:prstGeom prst="rect">
            <a:avLst/>
          </a:prstGeom>
        </p:spPr>
      </p:pic>
    </p:spTree>
    <p:extLst>
      <p:ext uri="{BB962C8B-B14F-4D97-AF65-F5344CB8AC3E}">
        <p14:creationId xmlns:p14="http://schemas.microsoft.com/office/powerpoint/2010/main" val="2055634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5CD4AD3-BCAD-8C38-0D84-289605C73939}"/>
              </a:ext>
            </a:extLst>
          </p:cNvPr>
          <p:cNvPicPr>
            <a:picLocks noChangeAspect="1"/>
          </p:cNvPicPr>
          <p:nvPr/>
        </p:nvPicPr>
        <p:blipFill rotWithShape="1">
          <a:blip r:embed="rId2"/>
          <a:srcRect r="5884"/>
          <a:stretch/>
        </p:blipFill>
        <p:spPr>
          <a:xfrm>
            <a:off x="1891768" y="10"/>
            <a:ext cx="7252232" cy="51434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00233" cy="51435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C3DC33-F3F0-79DD-D1BA-4CC88A034A8D}"/>
              </a:ext>
            </a:extLst>
          </p:cNvPr>
          <p:cNvSpPr>
            <a:spLocks noGrp="1"/>
          </p:cNvSpPr>
          <p:nvPr>
            <p:ph type="title"/>
          </p:nvPr>
        </p:nvSpPr>
        <p:spPr>
          <a:xfrm>
            <a:off x="714171" y="557585"/>
            <a:ext cx="2980038" cy="2769021"/>
          </a:xfrm>
          <a:noFill/>
        </p:spPr>
        <p:txBody>
          <a:bodyPr vert="horz" lIns="91440" tIns="45720" rIns="91440" bIns="45720" rtlCol="0" anchor="b">
            <a:normAutofit/>
          </a:bodyPr>
          <a:lstStyle/>
          <a:p>
            <a:pPr defTabSz="914400"/>
            <a:r>
              <a:rPr lang="en-US" sz="3900" b="0" i="0">
                <a:solidFill>
                  <a:schemeClr val="bg1"/>
                </a:solidFill>
                <a:effectLst/>
              </a:rPr>
              <a:t>Naïve Bayes Model</a:t>
            </a:r>
            <a:br>
              <a:rPr lang="en-US" sz="3900">
                <a:solidFill>
                  <a:schemeClr val="bg1"/>
                </a:solidFill>
              </a:rPr>
            </a:br>
            <a:endParaRPr lang="en-US" sz="3900">
              <a:solidFill>
                <a:schemeClr val="bg1"/>
              </a:solidFill>
            </a:endParaRPr>
          </a:p>
        </p:txBody>
      </p:sp>
    </p:spTree>
    <p:extLst>
      <p:ext uri="{BB962C8B-B14F-4D97-AF65-F5344CB8AC3E}">
        <p14:creationId xmlns:p14="http://schemas.microsoft.com/office/powerpoint/2010/main" val="91721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69E6B2F-5310-6154-B14F-91124AA818A4}"/>
              </a:ext>
            </a:extLst>
          </p:cNvPr>
          <p:cNvSpPr txBox="1"/>
          <p:nvPr/>
        </p:nvSpPr>
        <p:spPr>
          <a:xfrm>
            <a:off x="442170" y="642135"/>
            <a:ext cx="3420438" cy="846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0" i="0">
                <a:effectLst/>
                <a:latin typeface="+mj-lt"/>
                <a:ea typeface="+mj-ea"/>
                <a:cs typeface="+mj-cs"/>
              </a:rPr>
              <a:t>Naïve Bayes Model</a:t>
            </a:r>
            <a:endParaRPr lang="en-US" sz="3000">
              <a:latin typeface="+mj-lt"/>
              <a:ea typeface="+mj-ea"/>
              <a:cs typeface="+mj-cs"/>
            </a:endParaRP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67926"/>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E36CCBE-6555-FF5E-1286-AD214602C49F}"/>
              </a:ext>
            </a:extLst>
          </p:cNvPr>
          <p:cNvSpPr txBox="1"/>
          <p:nvPr/>
        </p:nvSpPr>
        <p:spPr>
          <a:xfrm>
            <a:off x="443039" y="1747878"/>
            <a:ext cx="3419569" cy="298468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400" b="0" i="0">
                <a:effectLst/>
              </a:rPr>
              <a:t>The Naïve Bayes model is a popular and simple machine learning algorithm for classification tasks, particularly in text and natural language processing applications. </a:t>
            </a:r>
          </a:p>
          <a:p>
            <a:pPr marL="285750" indent="-228600">
              <a:lnSpc>
                <a:spcPct val="90000"/>
              </a:lnSpc>
              <a:spcAft>
                <a:spcPts val="600"/>
              </a:spcAft>
              <a:buFont typeface="Arial" panose="020B0604020202020204" pitchFamily="34" charset="0"/>
              <a:buChar char="•"/>
            </a:pPr>
            <a:endParaRPr lang="en-US" sz="1400" b="0" i="0">
              <a:effectLst/>
            </a:endParaRPr>
          </a:p>
          <a:p>
            <a:pPr marL="285750" indent="-228600">
              <a:lnSpc>
                <a:spcPct val="90000"/>
              </a:lnSpc>
              <a:spcAft>
                <a:spcPts val="600"/>
              </a:spcAft>
              <a:buFont typeface="Arial" panose="020B0604020202020204" pitchFamily="34" charset="0"/>
              <a:buChar char="•"/>
            </a:pPr>
            <a:r>
              <a:rPr lang="en-US" sz="1400" b="0" i="0">
                <a:effectLst/>
              </a:rPr>
              <a:t>It's based on the Bayes' theorem, which is a fundamental probability theorem.</a:t>
            </a:r>
          </a:p>
          <a:p>
            <a:pPr marL="285750" indent="-228600">
              <a:lnSpc>
                <a:spcPct val="90000"/>
              </a:lnSpc>
              <a:spcAft>
                <a:spcPts val="600"/>
              </a:spcAft>
              <a:buFont typeface="Arial" panose="020B0604020202020204" pitchFamily="34" charset="0"/>
              <a:buChar char="•"/>
            </a:pPr>
            <a:endParaRPr lang="en-US" sz="1400" b="0" i="0">
              <a:effectLst/>
            </a:endParaRPr>
          </a:p>
          <a:p>
            <a:pPr marL="285750" indent="-228600">
              <a:lnSpc>
                <a:spcPct val="90000"/>
              </a:lnSpc>
              <a:spcAft>
                <a:spcPts val="600"/>
              </a:spcAft>
              <a:buFont typeface="Arial" panose="020B0604020202020204" pitchFamily="34" charset="0"/>
              <a:buChar char="•"/>
            </a:pPr>
            <a:r>
              <a:rPr lang="en-US" sz="1400"/>
              <a:t>Independence assumption</a:t>
            </a:r>
          </a:p>
          <a:p>
            <a:pPr marL="285750" indent="-228600">
              <a:lnSpc>
                <a:spcPct val="90000"/>
              </a:lnSpc>
              <a:spcAft>
                <a:spcPts val="600"/>
              </a:spcAft>
              <a:buFont typeface="Arial" panose="020B0604020202020204" pitchFamily="34" charset="0"/>
              <a:buChar char="•"/>
            </a:pPr>
            <a:endParaRPr lang="en-US" sz="1400"/>
          </a:p>
          <a:p>
            <a:pPr marL="285750" indent="-228600">
              <a:lnSpc>
                <a:spcPct val="90000"/>
              </a:lnSpc>
              <a:spcAft>
                <a:spcPts val="600"/>
              </a:spcAft>
              <a:buFont typeface="Arial" panose="020B0604020202020204" pitchFamily="34" charset="0"/>
              <a:buChar char="•"/>
            </a:pPr>
            <a:r>
              <a:rPr lang="en-US" sz="1400"/>
              <a:t>Model training</a:t>
            </a:r>
          </a:p>
          <a:p>
            <a:pPr marL="285750" indent="-228600">
              <a:lnSpc>
                <a:spcPct val="90000"/>
              </a:lnSpc>
              <a:spcAft>
                <a:spcPts val="600"/>
              </a:spcAft>
              <a:buFont typeface="Arial" panose="020B0604020202020204" pitchFamily="34" charset="0"/>
              <a:buChar char="•"/>
            </a:pPr>
            <a:endParaRPr lang="en-US" sz="1400" b="0" i="0">
              <a:effectLst/>
            </a:endParaRPr>
          </a:p>
          <a:p>
            <a:pPr marL="285750" indent="-228600">
              <a:lnSpc>
                <a:spcPct val="90000"/>
              </a:lnSpc>
              <a:spcAft>
                <a:spcPts val="600"/>
              </a:spcAft>
              <a:buFont typeface="Arial" panose="020B0604020202020204" pitchFamily="34" charset="0"/>
              <a:buChar char="•"/>
            </a:pPr>
            <a:endParaRPr lang="en-US" sz="140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85389"/>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A89CA22-54C3-6EE9-43C4-1B3DAB5DB3BA}"/>
              </a:ext>
            </a:extLst>
          </p:cNvPr>
          <p:cNvPicPr>
            <a:picLocks noChangeAspect="1"/>
          </p:cNvPicPr>
          <p:nvPr/>
        </p:nvPicPr>
        <p:blipFill rotWithShape="1">
          <a:blip r:embed="rId2"/>
          <a:srcRect t="5953" r="-3" b="1122"/>
          <a:stretch/>
        </p:blipFill>
        <p:spPr>
          <a:xfrm>
            <a:off x="4483341" y="599514"/>
            <a:ext cx="4069057" cy="3944472"/>
          </a:xfrm>
          <a:prstGeom prst="rect">
            <a:avLst/>
          </a:prstGeom>
        </p:spPr>
      </p:pic>
    </p:spTree>
    <p:extLst>
      <p:ext uri="{BB962C8B-B14F-4D97-AF65-F5344CB8AC3E}">
        <p14:creationId xmlns:p14="http://schemas.microsoft.com/office/powerpoint/2010/main" val="402003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3FE49F-28C4-0651-1FE6-C2EAA205E2FB}"/>
              </a:ext>
            </a:extLst>
          </p:cNvPr>
          <p:cNvSpPr txBox="1"/>
          <p:nvPr/>
        </p:nvSpPr>
        <p:spPr>
          <a:xfrm>
            <a:off x="630936" y="250983"/>
            <a:ext cx="7882128" cy="80768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0" i="0" kern="1200">
                <a:solidFill>
                  <a:schemeClr val="tx1"/>
                </a:solidFill>
                <a:effectLst/>
                <a:latin typeface="+mj-lt"/>
                <a:ea typeface="+mj-ea"/>
                <a:cs typeface="+mj-cs"/>
              </a:rPr>
              <a:t> Model evaluation</a:t>
            </a:r>
            <a:endParaRPr lang="en-US" sz="30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435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134745"/>
            <a:ext cx="787984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AFCB18A-9355-EE57-F859-BD76C83ECEC0}"/>
              </a:ext>
            </a:extLst>
          </p:cNvPr>
          <p:cNvPicPr>
            <a:picLocks noChangeAspect="1"/>
          </p:cNvPicPr>
          <p:nvPr/>
        </p:nvPicPr>
        <p:blipFill>
          <a:blip r:embed="rId2"/>
          <a:stretch>
            <a:fillRect/>
          </a:stretch>
        </p:blipFill>
        <p:spPr>
          <a:xfrm>
            <a:off x="1020294" y="1303020"/>
            <a:ext cx="7096553" cy="2177133"/>
          </a:xfrm>
          <a:prstGeom prst="rect">
            <a:avLst/>
          </a:prstGeom>
        </p:spPr>
      </p:pic>
      <p:sp>
        <p:nvSpPr>
          <p:cNvPr id="9" name="Rectangle 4">
            <a:extLst>
              <a:ext uri="{FF2B5EF4-FFF2-40B4-BE49-F238E27FC236}">
                <a16:creationId xmlns:a16="http://schemas.microsoft.com/office/drawing/2014/main" id="{BC107624-A84D-ED50-3566-FB13CBFA9284}"/>
              </a:ext>
            </a:extLst>
          </p:cNvPr>
          <p:cNvSpPr>
            <a:spLocks noChangeArrowheads="1"/>
          </p:cNvSpPr>
          <p:nvPr/>
        </p:nvSpPr>
        <p:spPr bwMode="auto">
          <a:xfrm>
            <a:off x="4029944" y="3131676"/>
            <a:ext cx="1515410" cy="1891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Logistic Regression:</a:t>
            </a:r>
          </a:p>
          <a:p>
            <a:pPr defTabSz="704088" eaLnBrk="0" fontAlgn="base" hangingPunct="0">
              <a:spcBef>
                <a:spcPct val="0"/>
              </a:spcBef>
              <a:spcAft>
                <a:spcPts val="600"/>
              </a:spcAft>
            </a:pPr>
            <a:endParaRPr lang="en-US" altLang="en-US" sz="924" kern="1200">
              <a:solidFill>
                <a:srgbClr val="000000"/>
              </a:solidFill>
              <a:latin typeface="Arial Unicode MS"/>
              <a:ea typeface="+mn-ea"/>
              <a:cs typeface="+mn-cs"/>
            </a:endParaRP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True Positive = 88 </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True Negative = 1333</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 False Positive = 18 </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False Negative = 61</a:t>
            </a:r>
          </a:p>
          <a:p>
            <a:pPr defTabSz="704088" eaLnBrk="0" fontAlgn="base" hangingPunct="0">
              <a:spcBef>
                <a:spcPct val="0"/>
              </a:spcBef>
              <a:spcAft>
                <a:spcPts val="600"/>
              </a:spcAft>
            </a:pPr>
            <a:endParaRPr lang="en-US" altLang="en-US" sz="924" kern="1200">
              <a:solidFill>
                <a:srgbClr val="000000"/>
              </a:solidFill>
              <a:latin typeface="Arial Unicode MS"/>
              <a:ea typeface="+mn-ea"/>
              <a:cs typeface="+mn-cs"/>
            </a:endParaRP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Accuracy: 95%</a:t>
            </a:r>
            <a:r>
              <a:rPr lang="en-US" altLang="en-US" sz="924" kern="1200">
                <a:solidFill>
                  <a:schemeClr val="tx1"/>
                </a:solidFill>
                <a:latin typeface="+mn-lt"/>
                <a:ea typeface="+mn-ea"/>
                <a:cs typeface="+mn-cs"/>
              </a:rPr>
              <a:t> </a:t>
            </a:r>
          </a:p>
          <a:p>
            <a:pPr marL="0" marR="0" lvl="0" indent="0" algn="l" defTabSz="914400" rtl="0" eaLnBrk="0" fontAlgn="base" latinLnBrk="0" hangingPunct="0">
              <a:lnSpc>
                <a:spcPct val="100000"/>
              </a:lnSpc>
              <a:spcBef>
                <a:spcPct val="0"/>
              </a:spcBef>
              <a:spcAft>
                <a:spcPts val="600"/>
              </a:spcAft>
              <a:buClrTx/>
              <a:buSzTx/>
              <a:buFontTx/>
              <a:buNone/>
              <a:tabLst/>
            </a:pPr>
            <a:endParaRPr lang="en-US" altLang="en-US" sz="900">
              <a:latin typeface="Arial" panose="020B0604020202020204" pitchFamily="34" charset="0"/>
            </a:endParaRPr>
          </a:p>
        </p:txBody>
      </p:sp>
      <p:sp>
        <p:nvSpPr>
          <p:cNvPr id="10" name="Rectangle 5">
            <a:extLst>
              <a:ext uri="{FF2B5EF4-FFF2-40B4-BE49-F238E27FC236}">
                <a16:creationId xmlns:a16="http://schemas.microsoft.com/office/drawing/2014/main" id="{AB92DD7C-6CBF-DAC7-24EF-37EDDE14AC6C}"/>
              </a:ext>
            </a:extLst>
          </p:cNvPr>
          <p:cNvSpPr>
            <a:spLocks noChangeArrowheads="1"/>
          </p:cNvSpPr>
          <p:nvPr/>
        </p:nvSpPr>
        <p:spPr bwMode="auto">
          <a:xfrm>
            <a:off x="1731798" y="3215244"/>
            <a:ext cx="1367565" cy="16763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K-Nearest Neighbors:</a:t>
            </a:r>
          </a:p>
          <a:p>
            <a:pPr defTabSz="704088" eaLnBrk="0" fontAlgn="base" hangingPunct="0">
              <a:spcBef>
                <a:spcPct val="0"/>
              </a:spcBef>
              <a:spcAft>
                <a:spcPts val="600"/>
              </a:spcAft>
            </a:pPr>
            <a:endParaRPr lang="en-US" altLang="en-US" sz="924" kern="1200">
              <a:solidFill>
                <a:srgbClr val="000000"/>
              </a:solidFill>
              <a:latin typeface="Arial Unicode MS"/>
              <a:ea typeface="+mn-ea"/>
              <a:cs typeface="+mn-cs"/>
            </a:endParaRP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True Positive = 97 </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True Negative = 1341 </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False Positive = 10 </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False Negative = 52</a:t>
            </a:r>
          </a:p>
          <a:p>
            <a:pPr defTabSz="704088" eaLnBrk="0" fontAlgn="base" hangingPunct="0">
              <a:spcBef>
                <a:spcPct val="0"/>
              </a:spcBef>
              <a:spcAft>
                <a:spcPts val="600"/>
              </a:spcAft>
            </a:pPr>
            <a:endParaRPr lang="en-US" altLang="en-US" sz="924" kern="1200">
              <a:solidFill>
                <a:srgbClr val="000000"/>
              </a:solidFill>
              <a:latin typeface="Arial Unicode MS"/>
              <a:ea typeface="+mn-ea"/>
              <a:cs typeface="+mn-cs"/>
            </a:endParaRP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Accuracy: </a:t>
            </a:r>
            <a:r>
              <a:rPr lang="en-US" altLang="en-US" sz="924" b="1" kern="1200">
                <a:solidFill>
                  <a:srgbClr val="FF0000"/>
                </a:solidFill>
                <a:latin typeface="Arial Unicode MS"/>
                <a:ea typeface="+mn-ea"/>
                <a:cs typeface="+mn-cs"/>
              </a:rPr>
              <a:t>96%</a:t>
            </a:r>
            <a:endParaRPr kumimoji="0" lang="en-US" altLang="en-US" sz="1200" b="1" i="0" u="none" strike="noStrike" cap="none" normalizeH="0" baseline="0">
              <a:ln>
                <a:noFill/>
              </a:ln>
              <a:solidFill>
                <a:srgbClr val="FF0000"/>
              </a:solidFill>
              <a:effectLst/>
            </a:endParaRPr>
          </a:p>
        </p:txBody>
      </p:sp>
      <p:sp>
        <p:nvSpPr>
          <p:cNvPr id="11" name="Rectangle 6">
            <a:extLst>
              <a:ext uri="{FF2B5EF4-FFF2-40B4-BE49-F238E27FC236}">
                <a16:creationId xmlns:a16="http://schemas.microsoft.com/office/drawing/2014/main" id="{6AD5BB99-A6F1-3C6C-831D-C46FE8230C11}"/>
              </a:ext>
            </a:extLst>
          </p:cNvPr>
          <p:cNvSpPr>
            <a:spLocks noChangeArrowheads="1"/>
          </p:cNvSpPr>
          <p:nvPr/>
        </p:nvSpPr>
        <p:spPr bwMode="auto">
          <a:xfrm>
            <a:off x="6381056" y="3293142"/>
            <a:ext cx="1448880" cy="16763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Naive Bayes:</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 </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True Positive = 84 </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True Negative = 1224 </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False Positive = 127 </a:t>
            </a: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False Negative = 65</a:t>
            </a:r>
          </a:p>
          <a:p>
            <a:pPr defTabSz="704088" eaLnBrk="0" fontAlgn="base" hangingPunct="0">
              <a:spcBef>
                <a:spcPct val="0"/>
              </a:spcBef>
              <a:spcAft>
                <a:spcPts val="600"/>
              </a:spcAft>
            </a:pPr>
            <a:endParaRPr lang="en-US" altLang="en-US" sz="924" kern="1200">
              <a:solidFill>
                <a:srgbClr val="000000"/>
              </a:solidFill>
              <a:latin typeface="Arial Unicode MS"/>
              <a:ea typeface="+mn-ea"/>
              <a:cs typeface="+mn-cs"/>
            </a:endParaRPr>
          </a:p>
          <a:p>
            <a:pPr defTabSz="704088" eaLnBrk="0" fontAlgn="base" hangingPunct="0">
              <a:spcBef>
                <a:spcPct val="0"/>
              </a:spcBef>
              <a:spcAft>
                <a:spcPts val="600"/>
              </a:spcAft>
            </a:pPr>
            <a:r>
              <a:rPr lang="en-US" altLang="en-US" sz="924" kern="1200">
                <a:solidFill>
                  <a:srgbClr val="000000"/>
                </a:solidFill>
                <a:latin typeface="Arial Unicode MS"/>
                <a:ea typeface="+mn-ea"/>
                <a:cs typeface="+mn-cs"/>
              </a:rPr>
              <a:t>Accuracy: 87%</a:t>
            </a:r>
            <a:r>
              <a:rPr lang="en-US" altLang="en-US" sz="924" kern="1200">
                <a:solidFill>
                  <a:schemeClr val="tx1"/>
                </a:solidFill>
                <a:latin typeface="+mn-lt"/>
                <a:ea typeface="+mn-ea"/>
                <a:cs typeface="+mn-cs"/>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27672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Pen placed on top of a signature line">
            <a:extLst>
              <a:ext uri="{FF2B5EF4-FFF2-40B4-BE49-F238E27FC236}">
                <a16:creationId xmlns:a16="http://schemas.microsoft.com/office/drawing/2014/main" id="{7F2BEE2E-3D0C-7D1D-BD9E-45039D4BA81D}"/>
              </a:ext>
            </a:extLst>
          </p:cNvPr>
          <p:cNvPicPr>
            <a:picLocks noChangeAspect="1"/>
          </p:cNvPicPr>
          <p:nvPr/>
        </p:nvPicPr>
        <p:blipFill rotWithShape="1">
          <a:blip r:embed="rId2"/>
          <a:srcRect l="23298" r="-2" b="9089"/>
          <a:stretch/>
        </p:blipFill>
        <p:spPr>
          <a:xfrm>
            <a:off x="2642616" y="10"/>
            <a:ext cx="6501384" cy="5143490"/>
          </a:xfrm>
          <a:prstGeom prst="rect">
            <a:avLst/>
          </a:prstGeom>
        </p:spPr>
      </p:pic>
      <p:sp>
        <p:nvSpPr>
          <p:cNvPr id="40" name="Rectangle 3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C3DC33-F3F0-79DD-D1BA-4CC88A034A8D}"/>
              </a:ext>
            </a:extLst>
          </p:cNvPr>
          <p:cNvSpPr>
            <a:spLocks noGrp="1"/>
          </p:cNvSpPr>
          <p:nvPr>
            <p:ph type="title"/>
          </p:nvPr>
        </p:nvSpPr>
        <p:spPr>
          <a:xfrm>
            <a:off x="358485" y="841772"/>
            <a:ext cx="3017520" cy="2403100"/>
          </a:xfrm>
        </p:spPr>
        <p:txBody>
          <a:bodyPr vert="horz" lIns="91440" tIns="45720" rIns="91440" bIns="45720" rtlCol="0" anchor="b">
            <a:normAutofit/>
          </a:bodyPr>
          <a:lstStyle/>
          <a:p>
            <a:pPr defTabSz="914400"/>
            <a:r>
              <a:rPr lang="en-US" sz="3600" dirty="0">
                <a:solidFill>
                  <a:schemeClr val="bg1"/>
                </a:solidFill>
              </a:rPr>
              <a:t>Conclusion and predict the best model</a:t>
            </a:r>
            <a:br>
              <a:rPr lang="en-US" sz="3600" dirty="0">
                <a:solidFill>
                  <a:schemeClr val="bg1"/>
                </a:solidFill>
              </a:rPr>
            </a:br>
            <a:endParaRPr lang="en-US" sz="3600" dirty="0">
              <a:solidFill>
                <a:schemeClr val="bg1"/>
              </a:solidFill>
            </a:endParaRP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637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7D6B33-6067-8205-CF8E-C5C430A54513}"/>
              </a:ext>
            </a:extLst>
          </p:cNvPr>
          <p:cNvSpPr txBox="1"/>
          <p:nvPr/>
        </p:nvSpPr>
        <p:spPr>
          <a:xfrm>
            <a:off x="630936" y="192024"/>
            <a:ext cx="7879842" cy="76123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i="0" kern="1200">
                <a:solidFill>
                  <a:schemeClr val="tx1"/>
                </a:solidFill>
                <a:effectLst/>
                <a:latin typeface="+mj-lt"/>
                <a:ea typeface="+mj-ea"/>
                <a:cs typeface="+mj-cs"/>
              </a:rPr>
              <a:t>Conclusion to Predict the best Model</a:t>
            </a:r>
          </a:p>
        </p:txBody>
      </p:sp>
      <p:sp>
        <p:nvSpPr>
          <p:cNvPr id="1033" name="Rectangle 103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225876"/>
            <a:ext cx="7838694"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5" name="Rectangle 103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153632"/>
            <a:ext cx="1405092" cy="82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0BF0629C-21F0-A8D7-3278-74E898CCF804}"/>
              </a:ext>
            </a:extLst>
          </p:cNvPr>
          <p:cNvSpPr txBox="1"/>
          <p:nvPr/>
        </p:nvSpPr>
        <p:spPr>
          <a:xfrm>
            <a:off x="628650" y="1481704"/>
            <a:ext cx="5181047" cy="2653290"/>
          </a:xfrm>
          <a:prstGeom prst="rect">
            <a:avLst/>
          </a:prstGeom>
          <a:noFill/>
        </p:spPr>
        <p:txBody>
          <a:bodyPr wrap="square">
            <a:spAutoFit/>
          </a:bodyPr>
          <a:lstStyle/>
          <a:p>
            <a:pPr marL="312039" indent="-312039" defTabSz="832104">
              <a:spcAft>
                <a:spcPts val="600"/>
              </a:spcAft>
              <a:buFont typeface="Arial" panose="020B0604020202020204" pitchFamily="34" charset="0"/>
              <a:buChar char="•"/>
            </a:pPr>
            <a:r>
              <a:rPr lang="en-AU" sz="1274" kern="1200" dirty="0">
                <a:solidFill>
                  <a:srgbClr val="374151"/>
                </a:solidFill>
                <a:latin typeface="Söhne"/>
                <a:ea typeface="+mn-ea"/>
                <a:cs typeface="+mn-cs"/>
              </a:rPr>
              <a:t>Based on the information provided earlier, it is evident that when using scaled data, the k-Nearest Neighbours Algorithm achieves the highest accuracy, reaching 96%.</a:t>
            </a:r>
          </a:p>
          <a:p>
            <a:pPr marL="312039" indent="-312039" defTabSz="832104">
              <a:spcAft>
                <a:spcPts val="600"/>
              </a:spcAft>
              <a:buFont typeface="Arial" panose="020B0604020202020204" pitchFamily="34" charset="0"/>
              <a:buChar char="•"/>
            </a:pPr>
            <a:endParaRPr lang="en-AU" sz="1274" kern="1200" dirty="0">
              <a:solidFill>
                <a:srgbClr val="374151"/>
              </a:solidFill>
              <a:latin typeface="Söhne"/>
              <a:ea typeface="+mn-ea"/>
              <a:cs typeface="+mn-cs"/>
            </a:endParaRPr>
          </a:p>
          <a:p>
            <a:pPr marL="312039" indent="-312039" defTabSz="832104">
              <a:spcAft>
                <a:spcPts val="600"/>
              </a:spcAft>
              <a:buFont typeface="Arial" panose="020B0604020202020204" pitchFamily="34" charset="0"/>
              <a:buChar char="•"/>
            </a:pPr>
            <a:r>
              <a:rPr lang="en-AU" sz="1274" kern="1200" dirty="0">
                <a:solidFill>
                  <a:srgbClr val="374151"/>
                </a:solidFill>
                <a:latin typeface="Söhne"/>
                <a:ea typeface="+mn-ea"/>
                <a:cs typeface="+mn-cs"/>
              </a:rPr>
              <a:t>Furthermore, the K-Nearest Neighbours model exhibits the lowest occurrences of Type I (False Positive) and Type II (False Negative) errors when compared to other models.</a:t>
            </a:r>
          </a:p>
          <a:p>
            <a:pPr marL="312039" indent="-312039" defTabSz="832104">
              <a:spcAft>
                <a:spcPts val="600"/>
              </a:spcAft>
              <a:buFont typeface="Arial" panose="020B0604020202020204" pitchFamily="34" charset="0"/>
              <a:buChar char="•"/>
            </a:pPr>
            <a:endParaRPr lang="en-AU" sz="1274" kern="1200" dirty="0">
              <a:solidFill>
                <a:srgbClr val="374151"/>
              </a:solidFill>
              <a:latin typeface="Söhne"/>
              <a:ea typeface="+mn-ea"/>
              <a:cs typeface="+mn-cs"/>
            </a:endParaRPr>
          </a:p>
          <a:p>
            <a:pPr marL="312039" indent="-312039" defTabSz="832104">
              <a:spcAft>
                <a:spcPts val="600"/>
              </a:spcAft>
              <a:buFont typeface="Arial" panose="020B0604020202020204" pitchFamily="34" charset="0"/>
              <a:buChar char="•"/>
            </a:pPr>
            <a:r>
              <a:rPr lang="en-AU" sz="1274" kern="1200" dirty="0">
                <a:solidFill>
                  <a:srgbClr val="374151"/>
                </a:solidFill>
                <a:latin typeface="Söhne"/>
                <a:ea typeface="+mn-ea"/>
                <a:cs typeface="+mn-cs"/>
              </a:rPr>
              <a:t>The area under the ROC curve for the K-Nearest Neighbours model is 0.82, which is closer to 1. </a:t>
            </a:r>
          </a:p>
          <a:p>
            <a:pPr marL="342900" indent="-342900" algn="l">
              <a:spcAft>
                <a:spcPts val="600"/>
              </a:spcAft>
              <a:buFont typeface="Arial" panose="020B0604020202020204" pitchFamily="34" charset="0"/>
              <a:buChar char="•"/>
            </a:pPr>
            <a:endParaRPr lang="en-AU" sz="1400" b="0" i="0" dirty="0">
              <a:solidFill>
                <a:srgbClr val="374151"/>
              </a:solidFill>
              <a:effectLst/>
              <a:latin typeface="Söhne"/>
            </a:endParaRPr>
          </a:p>
        </p:txBody>
      </p:sp>
      <p:pic>
        <p:nvPicPr>
          <p:cNvPr id="1026" name="Picture 2" descr="7 tips for applying for an investment home loan – Bluestone Mortgages –  Consumer">
            <a:extLst>
              <a:ext uri="{FF2B5EF4-FFF2-40B4-BE49-F238E27FC236}">
                <a16:creationId xmlns:a16="http://schemas.microsoft.com/office/drawing/2014/main" id="{E950F737-47AD-01B3-32FB-2B0FD9E3A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032" y="1481704"/>
            <a:ext cx="2706318" cy="16237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275263-482B-5F95-D082-089D6A4A0B07}"/>
              </a:ext>
            </a:extLst>
          </p:cNvPr>
          <p:cNvSpPr txBox="1"/>
          <p:nvPr/>
        </p:nvSpPr>
        <p:spPr>
          <a:xfrm>
            <a:off x="891045" y="3917624"/>
            <a:ext cx="7597113" cy="846692"/>
          </a:xfrm>
          <a:prstGeom prst="rect">
            <a:avLst/>
          </a:prstGeom>
          <a:noFill/>
        </p:spPr>
        <p:txBody>
          <a:bodyPr wrap="square">
            <a:spAutoFit/>
          </a:bodyPr>
          <a:lstStyle/>
          <a:p>
            <a:pPr algn="just" defTabSz="832104">
              <a:spcAft>
                <a:spcPts val="600"/>
              </a:spcAft>
            </a:pPr>
            <a:r>
              <a:rPr lang="en-AU" sz="1456" kern="1200" dirty="0">
                <a:solidFill>
                  <a:srgbClr val="374151"/>
                </a:solidFill>
                <a:latin typeface="Söhne"/>
                <a:ea typeface="+mn-ea"/>
                <a:cs typeface="+mn-cs"/>
              </a:rPr>
              <a:t>Therefore, among the three algorithms applied to the dataset in question, the </a:t>
            </a:r>
            <a:r>
              <a:rPr lang="en-AU" sz="1638" b="1" kern="1200" dirty="0">
                <a:solidFill>
                  <a:srgbClr val="374151"/>
                </a:solidFill>
                <a:latin typeface="Söhne"/>
                <a:ea typeface="+mn-ea"/>
                <a:cs typeface="+mn-cs"/>
              </a:rPr>
              <a:t>K-Nearest Neighbours model appears to be the most suitable choice for predicting which customers are likely to accept the personal loan.</a:t>
            </a:r>
            <a:endParaRPr lang="en-AU" sz="1600" b="1" i="0" dirty="0">
              <a:solidFill>
                <a:srgbClr val="374151"/>
              </a:solidFill>
              <a:effectLst/>
              <a:latin typeface="Söhne"/>
            </a:endParaRPr>
          </a:p>
        </p:txBody>
      </p:sp>
    </p:spTree>
    <p:extLst>
      <p:ext uri="{BB962C8B-B14F-4D97-AF65-F5344CB8AC3E}">
        <p14:creationId xmlns:p14="http://schemas.microsoft.com/office/powerpoint/2010/main" val="42659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dotted line of dots&#10;&#10;Description automatically generated with medium confidence">
            <a:extLst>
              <a:ext uri="{FF2B5EF4-FFF2-40B4-BE49-F238E27FC236}">
                <a16:creationId xmlns:a16="http://schemas.microsoft.com/office/drawing/2014/main" id="{5EAC5305-D7D6-DF5F-2586-A641F1A0ABFD}"/>
              </a:ext>
            </a:extLst>
          </p:cNvPr>
          <p:cNvPicPr>
            <a:picLocks noChangeAspect="1"/>
          </p:cNvPicPr>
          <p:nvPr/>
        </p:nvPicPr>
        <p:blipFill rotWithShape="1">
          <a:blip r:embed="rId2"/>
          <a:srcRect t="8619" r="28181" b="471"/>
          <a:stretch/>
        </p:blipFill>
        <p:spPr>
          <a:xfrm>
            <a:off x="2642616" y="10"/>
            <a:ext cx="6501384" cy="51434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F92254-AD19-466F-A3E1-42CF4E401DC2}"/>
              </a:ext>
            </a:extLst>
          </p:cNvPr>
          <p:cNvSpPr>
            <a:spLocks noGrp="1"/>
          </p:cNvSpPr>
          <p:nvPr>
            <p:ph type="ctrTitle"/>
          </p:nvPr>
        </p:nvSpPr>
        <p:spPr>
          <a:xfrm>
            <a:off x="358485" y="841772"/>
            <a:ext cx="3017520" cy="2403100"/>
          </a:xfrm>
        </p:spPr>
        <p:txBody>
          <a:bodyPr anchor="b">
            <a:normAutofit/>
          </a:bodyPr>
          <a:lstStyle/>
          <a:p>
            <a:pPr algn="l"/>
            <a:r>
              <a:rPr lang="en-AU" sz="3600" dirty="0">
                <a:solidFill>
                  <a:schemeClr val="bg1"/>
                </a:solidFill>
              </a:rPr>
              <a:t>Thank you</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2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51435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AF6211-7B75-EA10-59C6-44546D68F3DC}"/>
              </a:ext>
            </a:extLst>
          </p:cNvPr>
          <p:cNvSpPr>
            <a:spLocks noGrp="1"/>
          </p:cNvSpPr>
          <p:nvPr>
            <p:ph type="title"/>
          </p:nvPr>
        </p:nvSpPr>
        <p:spPr>
          <a:xfrm>
            <a:off x="482601" y="482600"/>
            <a:ext cx="3465438" cy="3425353"/>
          </a:xfrm>
        </p:spPr>
        <p:txBody>
          <a:bodyPr vert="horz" lIns="91440" tIns="45720" rIns="91440" bIns="45720" rtlCol="0" anchor="b">
            <a:normAutofit/>
          </a:bodyPr>
          <a:lstStyle/>
          <a:p>
            <a:pPr defTabSz="914400"/>
            <a:r>
              <a:rPr lang="en-US" sz="3100" kern="1200" dirty="0">
                <a:solidFill>
                  <a:schemeClr val="tx1"/>
                </a:solidFill>
                <a:latin typeface="+mj-lt"/>
                <a:ea typeface="+mj-ea"/>
                <a:cs typeface="+mj-cs"/>
              </a:rPr>
              <a:t>Loans to Private Sector in Australia increased to </a:t>
            </a:r>
            <a:r>
              <a:rPr lang="en-US" sz="3100" b="1" kern="1200" dirty="0">
                <a:solidFill>
                  <a:schemeClr val="tx1"/>
                </a:solidFill>
                <a:latin typeface="+mj-lt"/>
                <a:ea typeface="+mj-ea"/>
                <a:cs typeface="+mj-cs"/>
              </a:rPr>
              <a:t>1091.47</a:t>
            </a:r>
            <a:r>
              <a:rPr lang="en-US" sz="3100" kern="1200" dirty="0">
                <a:solidFill>
                  <a:schemeClr val="tx1"/>
                </a:solidFill>
                <a:latin typeface="+mj-lt"/>
                <a:ea typeface="+mj-ea"/>
                <a:cs typeface="+mj-cs"/>
              </a:rPr>
              <a:t> AUD Billion in July from 1090.51 AUD Billion in June of 2023.</a:t>
            </a:r>
          </a:p>
        </p:txBody>
      </p:sp>
      <p:pic>
        <p:nvPicPr>
          <p:cNvPr id="10" name="Picture 9">
            <a:extLst>
              <a:ext uri="{FF2B5EF4-FFF2-40B4-BE49-F238E27FC236}">
                <a16:creationId xmlns:a16="http://schemas.microsoft.com/office/drawing/2014/main" id="{37A7DBD4-5B37-697A-06C4-F3923EA23ED7}"/>
              </a:ext>
            </a:extLst>
          </p:cNvPr>
          <p:cNvPicPr>
            <a:picLocks noChangeAspect="1"/>
          </p:cNvPicPr>
          <p:nvPr/>
        </p:nvPicPr>
        <p:blipFill>
          <a:blip r:embed="rId2"/>
          <a:stretch>
            <a:fillRect/>
          </a:stretch>
        </p:blipFill>
        <p:spPr>
          <a:xfrm>
            <a:off x="4107873" y="1215991"/>
            <a:ext cx="4876293" cy="2401574"/>
          </a:xfrm>
          <a:prstGeom prst="rect">
            <a:avLst/>
          </a:prstGeom>
        </p:spPr>
      </p:pic>
    </p:spTree>
    <p:extLst>
      <p:ext uri="{BB962C8B-B14F-4D97-AF65-F5344CB8AC3E}">
        <p14:creationId xmlns:p14="http://schemas.microsoft.com/office/powerpoint/2010/main" val="355117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Motivation </a:t>
            </a:r>
          </a:p>
        </p:txBody>
      </p:sp>
      <p:graphicFrame>
        <p:nvGraphicFramePr>
          <p:cNvPr id="5" name="Content Placeholder 2">
            <a:extLst>
              <a:ext uri="{FF2B5EF4-FFF2-40B4-BE49-F238E27FC236}">
                <a16:creationId xmlns:a16="http://schemas.microsoft.com/office/drawing/2014/main" id="{8C611338-8597-84D1-6D94-A70C4BCFC463}"/>
              </a:ext>
            </a:extLst>
          </p:cNvPr>
          <p:cNvGraphicFramePr>
            <a:graphicFrameLocks noGrp="1"/>
          </p:cNvGraphicFramePr>
          <p:nvPr>
            <p:ph idx="1"/>
            <p:extLst>
              <p:ext uri="{D42A27DB-BD31-4B8C-83A1-F6EECF244321}">
                <p14:modId xmlns:p14="http://schemas.microsoft.com/office/powerpoint/2010/main" val="2975554087"/>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3309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17144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929F7A-0191-922D-5E0A-672248F9CF2D}"/>
              </a:ext>
            </a:extLst>
          </p:cNvPr>
          <p:cNvSpPr>
            <a:spLocks noGrp="1"/>
          </p:cNvSpPr>
          <p:nvPr>
            <p:ph type="title"/>
          </p:nvPr>
        </p:nvSpPr>
        <p:spPr>
          <a:xfrm>
            <a:off x="0" y="1353360"/>
            <a:ext cx="3485178" cy="1218390"/>
          </a:xfrm>
        </p:spPr>
        <p:txBody>
          <a:bodyPr anchor="ctr">
            <a:normAutofit/>
          </a:bodyPr>
          <a:lstStyle/>
          <a:p>
            <a:r>
              <a:rPr lang="en-US" sz="3000" dirty="0"/>
              <a:t>Dataset</a:t>
            </a:r>
          </a:p>
        </p:txBody>
      </p:sp>
      <p:graphicFrame>
        <p:nvGraphicFramePr>
          <p:cNvPr id="15" name="Content Placeholder 2">
            <a:extLst>
              <a:ext uri="{FF2B5EF4-FFF2-40B4-BE49-F238E27FC236}">
                <a16:creationId xmlns:a16="http://schemas.microsoft.com/office/drawing/2014/main" id="{4F45A685-C8E9-4A48-9022-226E90ECF7AF}"/>
              </a:ext>
            </a:extLst>
          </p:cNvPr>
          <p:cNvGraphicFramePr>
            <a:graphicFrameLocks noGrp="1"/>
          </p:cNvGraphicFramePr>
          <p:nvPr>
            <p:ph idx="1"/>
            <p:extLst>
              <p:ext uri="{D42A27DB-BD31-4B8C-83A1-F6EECF244321}">
                <p14:modId xmlns:p14="http://schemas.microsoft.com/office/powerpoint/2010/main" val="1813658940"/>
              </p:ext>
            </p:extLst>
          </p:nvPr>
        </p:nvGraphicFramePr>
        <p:xfrm>
          <a:off x="87203" y="2115763"/>
          <a:ext cx="5515468" cy="270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Calculator, pen, compass, money and a paper with graphs printed on it">
            <a:extLst>
              <a:ext uri="{FF2B5EF4-FFF2-40B4-BE49-F238E27FC236}">
                <a16:creationId xmlns:a16="http://schemas.microsoft.com/office/drawing/2014/main" id="{F48B81B4-FA9A-C87A-5A8F-A3F0700E83FB}"/>
              </a:ext>
            </a:extLst>
          </p:cNvPr>
          <p:cNvPicPr>
            <a:picLocks noChangeAspect="1"/>
          </p:cNvPicPr>
          <p:nvPr/>
        </p:nvPicPr>
        <p:blipFill rotWithShape="1">
          <a:blip r:embed="rId7"/>
          <a:srcRect l="25303" r="21080" b="-1"/>
          <a:stretch/>
        </p:blipFill>
        <p:spPr>
          <a:xfrm>
            <a:off x="5862115" y="42290"/>
            <a:ext cx="4539494" cy="5101210"/>
          </a:xfrm>
          <a:prstGeom prst="rect">
            <a:avLst/>
          </a:prstGeom>
        </p:spPr>
      </p:pic>
      <p:sp>
        <p:nvSpPr>
          <p:cNvPr id="4" name="Title 1">
            <a:extLst>
              <a:ext uri="{FF2B5EF4-FFF2-40B4-BE49-F238E27FC236}">
                <a16:creationId xmlns:a16="http://schemas.microsoft.com/office/drawing/2014/main" id="{CC1C2460-6337-C1A0-6BD1-E89F6E2A902F}"/>
              </a:ext>
            </a:extLst>
          </p:cNvPr>
          <p:cNvSpPr txBox="1">
            <a:spLocks/>
          </p:cNvSpPr>
          <p:nvPr/>
        </p:nvSpPr>
        <p:spPr>
          <a:xfrm>
            <a:off x="-5120" y="-207931"/>
            <a:ext cx="3485178" cy="121839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t>Project Objective</a:t>
            </a:r>
          </a:p>
        </p:txBody>
      </p:sp>
      <p:sp>
        <p:nvSpPr>
          <p:cNvPr id="6" name="Content Placeholder 2">
            <a:extLst>
              <a:ext uri="{FF2B5EF4-FFF2-40B4-BE49-F238E27FC236}">
                <a16:creationId xmlns:a16="http://schemas.microsoft.com/office/drawing/2014/main" id="{1E19DA7E-2C3E-67A7-6FCA-6C71EDB7C68E}"/>
              </a:ext>
            </a:extLst>
          </p:cNvPr>
          <p:cNvSpPr txBox="1">
            <a:spLocks/>
          </p:cNvSpPr>
          <p:nvPr/>
        </p:nvSpPr>
        <p:spPr>
          <a:xfrm>
            <a:off x="259444" y="291106"/>
            <a:ext cx="5343227" cy="1438706"/>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en-US" sz="800" dirty="0"/>
              <a:t>The project's objective was to predict the likelihood of a liability customer purchasing personal loans. This required building a model to predict which customers were most likely to accept personal loan offers based on their specific relationships with the bank across various features provided in the dataset. </a:t>
            </a:r>
          </a:p>
          <a:p>
            <a:pPr algn="just">
              <a:lnSpc>
                <a:spcPct val="100000"/>
              </a:lnSpc>
            </a:pPr>
            <a:r>
              <a:rPr lang="en-US" sz="800" dirty="0"/>
              <a:t>Supervised Learning methods were utilized to determine the most suitable model for this task, with the options considered including </a:t>
            </a:r>
            <a:r>
              <a:rPr lang="en-US" sz="800" b="1" u="sng" dirty="0"/>
              <a:t>Logistic Regression</a:t>
            </a:r>
            <a:r>
              <a:rPr lang="en-US" sz="800" b="1" dirty="0"/>
              <a:t>, </a:t>
            </a:r>
            <a:r>
              <a:rPr lang="en-US" sz="800" b="1" u="sng" dirty="0"/>
              <a:t>K-Nearest Neighbors (KNN)</a:t>
            </a:r>
            <a:r>
              <a:rPr lang="en-US" sz="800" dirty="0"/>
              <a:t>, and the </a:t>
            </a:r>
            <a:r>
              <a:rPr lang="en-US" sz="800" b="1" u="sng" dirty="0"/>
              <a:t>Naive Bayes Algorithm</a:t>
            </a:r>
            <a:r>
              <a:rPr lang="en-US" sz="800" dirty="0"/>
              <a:t>.</a:t>
            </a:r>
          </a:p>
        </p:txBody>
      </p:sp>
    </p:spTree>
    <p:extLst>
      <p:ext uri="{BB962C8B-B14F-4D97-AF65-F5344CB8AC3E}">
        <p14:creationId xmlns:p14="http://schemas.microsoft.com/office/powerpoint/2010/main" val="43279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3CC2-4C35-0AE5-DC71-AE7118DCB2E7}"/>
              </a:ext>
            </a:extLst>
          </p:cNvPr>
          <p:cNvSpPr>
            <a:spLocks noGrp="1"/>
          </p:cNvSpPr>
          <p:nvPr>
            <p:ph type="title"/>
          </p:nvPr>
        </p:nvSpPr>
        <p:spPr>
          <a:xfrm>
            <a:off x="624840" y="841772"/>
            <a:ext cx="2400300" cy="1790700"/>
          </a:xfrm>
        </p:spPr>
        <p:txBody>
          <a:bodyPr vert="horz" lIns="91440" tIns="45720" rIns="91440" bIns="45720" rtlCol="0" anchor="b">
            <a:normAutofit/>
          </a:bodyPr>
          <a:lstStyle/>
          <a:p>
            <a:pPr defTabSz="914400"/>
            <a:r>
              <a:rPr lang="en-US" sz="3100" kern="1200" dirty="0">
                <a:solidFill>
                  <a:schemeClr val="tx1"/>
                </a:solidFill>
                <a:latin typeface="+mj-lt"/>
                <a:ea typeface="+mj-ea"/>
                <a:cs typeface="+mj-cs"/>
              </a:rPr>
              <a:t>Programming Language </a:t>
            </a:r>
          </a:p>
        </p:txBody>
      </p:sp>
      <p:pic>
        <p:nvPicPr>
          <p:cNvPr id="2054" name="Picture 6" descr="What is leaflet package in R? - Zigya">
            <a:extLst>
              <a:ext uri="{FF2B5EF4-FFF2-40B4-BE49-F238E27FC236}">
                <a16:creationId xmlns:a16="http://schemas.microsoft.com/office/drawing/2014/main" id="{52E74DB8-F4E8-735C-EC51-C1DC0A789D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701598" y="392462"/>
            <a:ext cx="1704729" cy="8523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ta Visualization on Tableau. One of the most anticipated and… | by OGuss  | Medium">
            <a:extLst>
              <a:ext uri="{FF2B5EF4-FFF2-40B4-BE49-F238E27FC236}">
                <a16:creationId xmlns:a16="http://schemas.microsoft.com/office/drawing/2014/main" id="{71E8E634-8ED7-20A1-1B33-2915511D52D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31520" y="2109235"/>
            <a:ext cx="1642096" cy="8743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Zen of Python: A guide to Python's design principles | by Vishal Sharma  | Towards Data Science">
            <a:extLst>
              <a:ext uri="{FF2B5EF4-FFF2-40B4-BE49-F238E27FC236}">
                <a16:creationId xmlns:a16="http://schemas.microsoft.com/office/drawing/2014/main" id="{9CF272AA-3E49-EA46-22F6-BAA6D1D4183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09310" y="618196"/>
            <a:ext cx="2997729" cy="13010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cikit-learn - Wikipedia">
            <a:extLst>
              <a:ext uri="{FF2B5EF4-FFF2-40B4-BE49-F238E27FC236}">
                <a16:creationId xmlns:a16="http://schemas.microsoft.com/office/drawing/2014/main" id="{F5D1C8F2-6F9E-D686-1F85-87BFF549A8F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67002" y="3847397"/>
            <a:ext cx="1606614" cy="866311"/>
          </a:xfrm>
          <a:prstGeom prst="rect">
            <a:avLst/>
          </a:prstGeom>
          <a:noFill/>
          <a:extLst>
            <a:ext uri="{909E8E84-426E-40DD-AFC4-6F175D3DCCD1}">
              <a14:hiddenFill xmlns:a14="http://schemas.microsoft.com/office/drawing/2010/main">
                <a:solidFill>
                  <a:srgbClr val="FFFFFF"/>
                </a:solidFill>
              </a14:hiddenFill>
            </a:ext>
          </a:extLst>
        </p:spPr>
      </p:pic>
      <p:cxnSp>
        <p:nvCxnSpPr>
          <p:cNvPr id="2063" name="Straight Connector 2062">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7996" y="0"/>
            <a:ext cx="0" cy="51435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220" y="1671577"/>
            <a:ext cx="2157776"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7995" y="2571750"/>
            <a:ext cx="349758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220" y="3426151"/>
            <a:ext cx="2157776"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58" name="Picture 10" descr="Customising figures in Matplotlib">
            <a:extLst>
              <a:ext uri="{FF2B5EF4-FFF2-40B4-BE49-F238E27FC236}">
                <a16:creationId xmlns:a16="http://schemas.microsoft.com/office/drawing/2014/main" id="{EDD11504-C58F-E50B-7B31-8A4C7ACBDBB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909310" y="3329208"/>
            <a:ext cx="2997729" cy="99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60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50A6564-C9F4-FEA5-C645-282E732381BA}"/>
              </a:ext>
            </a:extLst>
          </p:cNvPr>
          <p:cNvGraphicFramePr/>
          <p:nvPr>
            <p:extLst>
              <p:ext uri="{D42A27DB-BD31-4B8C-83A1-F6EECF244321}">
                <p14:modId xmlns:p14="http://schemas.microsoft.com/office/powerpoint/2010/main" val="2422577779"/>
              </p:ext>
            </p:extLst>
          </p:nvPr>
        </p:nvGraphicFramePr>
        <p:xfrm>
          <a:off x="628650" y="1503334"/>
          <a:ext cx="7886700" cy="3132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B79F461B-ABBD-5242-38D8-F315DEECCF32}"/>
              </a:ext>
            </a:extLst>
          </p:cNvPr>
          <p:cNvSpPr txBox="1">
            <a:spLocks/>
          </p:cNvSpPr>
          <p:nvPr/>
        </p:nvSpPr>
        <p:spPr>
          <a:xfrm>
            <a:off x="367146" y="252046"/>
            <a:ext cx="5980918" cy="76352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t>Machine Learning Process</a:t>
            </a:r>
          </a:p>
        </p:txBody>
      </p:sp>
    </p:spTree>
    <p:extLst>
      <p:ext uri="{BB962C8B-B14F-4D97-AF65-F5344CB8AC3E}">
        <p14:creationId xmlns:p14="http://schemas.microsoft.com/office/powerpoint/2010/main" val="108249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DB1CFDEF-1E23-7A59-9F96-03728803D4FD}"/>
              </a:ext>
            </a:extLst>
          </p:cNvPr>
          <p:cNvPicPr>
            <a:picLocks noChangeAspect="1"/>
          </p:cNvPicPr>
          <p:nvPr/>
        </p:nvPicPr>
        <p:blipFill rotWithShape="1">
          <a:blip r:embed="rId2"/>
          <a:srcRect l="11468" r="17432"/>
          <a:stretch/>
        </p:blipFill>
        <p:spPr>
          <a:xfrm>
            <a:off x="2642616" y="10"/>
            <a:ext cx="6501384" cy="51434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0D2EDF-6AF5-A9E0-19D6-BAD3891EE17E}"/>
              </a:ext>
            </a:extLst>
          </p:cNvPr>
          <p:cNvSpPr>
            <a:spLocks noGrp="1"/>
          </p:cNvSpPr>
          <p:nvPr>
            <p:ph type="title"/>
          </p:nvPr>
        </p:nvSpPr>
        <p:spPr>
          <a:xfrm>
            <a:off x="358485" y="841772"/>
            <a:ext cx="3017520" cy="2403100"/>
          </a:xfrm>
        </p:spPr>
        <p:txBody>
          <a:bodyPr vert="horz" lIns="91440" tIns="45720" rIns="91440" bIns="45720" rtlCol="0" anchor="b">
            <a:normAutofit/>
          </a:bodyPr>
          <a:lstStyle/>
          <a:p>
            <a:pPr defTabSz="914400"/>
            <a:r>
              <a:rPr lang="en-US" sz="3600"/>
              <a:t>Exploratory Data Analysis and Data Visualisation</a:t>
            </a:r>
          </a:p>
        </p:txBody>
      </p:sp>
      <p:sp>
        <p:nvSpPr>
          <p:cNvPr id="3" name="Text Placeholder 2">
            <a:extLst>
              <a:ext uri="{FF2B5EF4-FFF2-40B4-BE49-F238E27FC236}">
                <a16:creationId xmlns:a16="http://schemas.microsoft.com/office/drawing/2014/main" id="{7B98D0CD-1C5A-681A-BFA0-0046EDA9E988}"/>
              </a:ext>
            </a:extLst>
          </p:cNvPr>
          <p:cNvSpPr>
            <a:spLocks noGrp="1"/>
          </p:cNvSpPr>
          <p:nvPr>
            <p:ph type="body" idx="1"/>
          </p:nvPr>
        </p:nvSpPr>
        <p:spPr>
          <a:xfrm>
            <a:off x="358485" y="3654691"/>
            <a:ext cx="3017519" cy="906106"/>
          </a:xfrm>
        </p:spPr>
        <p:txBody>
          <a:bodyPr vert="horz" lIns="91440" tIns="45720" rIns="91440" bIns="45720" rtlCol="0">
            <a:normAutofit/>
          </a:bodyPr>
          <a:lstStyle/>
          <a:p>
            <a:pPr defTabSz="914400">
              <a:spcBef>
                <a:spcPts val="1000"/>
              </a:spcBef>
            </a:pPr>
            <a:r>
              <a:rPr lang="en-US" altLang="zh-CN" sz="1500">
                <a:solidFill>
                  <a:schemeClr val="tx1"/>
                </a:solidFill>
              </a:rPr>
              <a:t>By using Python, Leaflet, Tableau</a:t>
            </a:r>
            <a:endParaRPr lang="en-US" sz="1500">
              <a:solidFill>
                <a:schemeClr val="tx1"/>
              </a:solidFill>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804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287"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AAC9CA7-54EE-3C44-D365-EA71AEBA3E17}"/>
              </a:ext>
            </a:extLst>
          </p:cNvPr>
          <p:cNvSpPr>
            <a:spLocks noGrp="1"/>
          </p:cNvSpPr>
          <p:nvPr>
            <p:ph type="title"/>
          </p:nvPr>
        </p:nvSpPr>
        <p:spPr>
          <a:xfrm>
            <a:off x="628650" y="1059366"/>
            <a:ext cx="2174391" cy="3272883"/>
          </a:xfrm>
        </p:spPr>
        <p:txBody>
          <a:bodyPr vert="horz" lIns="91440" tIns="45720" rIns="91440" bIns="45720" rtlCol="0" anchor="t">
            <a:normAutofit/>
          </a:bodyPr>
          <a:lstStyle/>
          <a:p>
            <a:pPr defTabSz="914400"/>
            <a:r>
              <a:rPr lang="en-US" sz="2600" kern="1200">
                <a:solidFill>
                  <a:srgbClr val="FFFFFF"/>
                </a:solidFill>
                <a:latin typeface="+mj-lt"/>
                <a:ea typeface="+mj-ea"/>
                <a:cs typeface="+mj-cs"/>
              </a:rPr>
              <a:t>Understanding Data frame</a:t>
            </a:r>
          </a:p>
        </p:txBody>
      </p:sp>
      <p:sp>
        <p:nvSpPr>
          <p:cNvPr id="3" name="Content Placeholder 2">
            <a:extLst>
              <a:ext uri="{FF2B5EF4-FFF2-40B4-BE49-F238E27FC236}">
                <a16:creationId xmlns:a16="http://schemas.microsoft.com/office/drawing/2014/main" id="{04C2ED23-1062-27BD-A071-68720EE4A3F4}"/>
              </a:ext>
            </a:extLst>
          </p:cNvPr>
          <p:cNvSpPr>
            <a:spLocks noGrp="1"/>
          </p:cNvSpPr>
          <p:nvPr>
            <p:ph idx="1"/>
          </p:nvPr>
        </p:nvSpPr>
        <p:spPr>
          <a:xfrm>
            <a:off x="3285641" y="188858"/>
            <a:ext cx="2570462" cy="3272883"/>
          </a:xfrm>
        </p:spPr>
        <p:txBody>
          <a:bodyPr vert="horz" lIns="91440" tIns="45720" rIns="91440" bIns="45720" rtlCol="0">
            <a:noAutofit/>
          </a:bodyPr>
          <a:lstStyle/>
          <a:p>
            <a:pPr marL="0" indent="0" defTabSz="914400">
              <a:buNone/>
            </a:pPr>
            <a:r>
              <a:rPr lang="en-US" sz="1100" b="1" dirty="0"/>
              <a:t>Nominal Variables :</a:t>
            </a:r>
          </a:p>
          <a:p>
            <a:pPr indent="-228600" defTabSz="914400"/>
            <a:r>
              <a:rPr lang="en-US" sz="1100" dirty="0"/>
              <a:t>ID - Customer ID</a:t>
            </a:r>
          </a:p>
          <a:p>
            <a:pPr indent="-228600" defTabSz="914400"/>
            <a:r>
              <a:rPr lang="en-US" sz="1100" dirty="0"/>
              <a:t>ZIP Code - Home Address ZIP code of the customer. This variable can also be ignored because we can not judge the customers based on their area or location.</a:t>
            </a:r>
          </a:p>
          <a:p>
            <a:pPr marL="0" indent="0" defTabSz="914400">
              <a:buNone/>
            </a:pPr>
            <a:r>
              <a:rPr lang="en-US" sz="1100" b="1" dirty="0"/>
              <a:t>Ordinal Categorical variables :</a:t>
            </a:r>
            <a:endParaRPr lang="en-US" sz="1100" dirty="0"/>
          </a:p>
          <a:p>
            <a:pPr indent="-228600" defTabSz="914400"/>
            <a:r>
              <a:rPr lang="en-US" sz="1100" dirty="0"/>
              <a:t>Family - Number of family member of the customer</a:t>
            </a:r>
          </a:p>
          <a:p>
            <a:pPr indent="-228600" defTabSz="914400"/>
            <a:r>
              <a:rPr lang="en-US" sz="1100" dirty="0"/>
              <a:t>Education - Education level of the customer. In our dataset it ranges from 1 to 3 which are Under Graduate, Graduate and Post Graduate respectively.</a:t>
            </a:r>
            <a:endParaRPr lang="en-US" sz="1100" b="1" dirty="0"/>
          </a:p>
          <a:p>
            <a:pPr marL="0" indent="0" defTabSz="914400">
              <a:buNone/>
            </a:pPr>
            <a:r>
              <a:rPr lang="en-US" sz="1100" b="1" dirty="0"/>
              <a:t>Interval Variables :</a:t>
            </a:r>
            <a:endParaRPr lang="en-US" sz="1100" dirty="0"/>
          </a:p>
          <a:p>
            <a:pPr indent="-228600" defTabSz="914400"/>
            <a:r>
              <a:rPr lang="en-US" sz="1100" dirty="0"/>
              <a:t>Age - Age of the customer</a:t>
            </a:r>
          </a:p>
          <a:p>
            <a:pPr indent="-228600" defTabSz="914400"/>
            <a:r>
              <a:rPr lang="en-US" sz="1100" dirty="0"/>
              <a:t>Experience - Years of experience of customer has</a:t>
            </a:r>
          </a:p>
          <a:p>
            <a:pPr indent="-228600" defTabSz="914400"/>
            <a:r>
              <a:rPr lang="en-US" sz="1100" dirty="0"/>
              <a:t>Income - Annual Income of the customer which is in dollars</a:t>
            </a:r>
          </a:p>
          <a:p>
            <a:pPr indent="-228600" defTabSz="914400"/>
            <a:r>
              <a:rPr lang="en-US" sz="1100" dirty="0" err="1"/>
              <a:t>CCAvg</a:t>
            </a:r>
            <a:r>
              <a:rPr lang="en-US" sz="1100" dirty="0"/>
              <a:t> - Avg. spending on credit cards per month which in dollars.</a:t>
            </a:r>
          </a:p>
          <a:p>
            <a:pPr indent="-228600" defTabSz="914400"/>
            <a:r>
              <a:rPr lang="en-US" sz="1100" dirty="0"/>
              <a:t>Mortgage - Value of House Mortgage</a:t>
            </a:r>
          </a:p>
        </p:txBody>
      </p:sp>
      <p:cxnSp>
        <p:nvCxnSpPr>
          <p:cNvPr id="26" name="Straight Connector 25">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403" y="1059366"/>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73E25E3A-0381-978B-9811-4E01E2FF4C6B}"/>
              </a:ext>
            </a:extLst>
          </p:cNvPr>
          <p:cNvSpPr txBox="1">
            <a:spLocks/>
          </p:cNvSpPr>
          <p:nvPr/>
        </p:nvSpPr>
        <p:spPr>
          <a:xfrm>
            <a:off x="6338704" y="188857"/>
            <a:ext cx="2398275" cy="327288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1100" b="1" dirty="0"/>
              <a:t>Binary Categorical Variable :</a:t>
            </a:r>
          </a:p>
          <a:p>
            <a:pPr indent="-228600" defTabSz="914400"/>
            <a:r>
              <a:rPr lang="en-US" sz="1100" dirty="0"/>
              <a:t>CD Account - Does the customer have Certificate of Deposit Account with bank or not?</a:t>
            </a:r>
          </a:p>
          <a:p>
            <a:pPr indent="-228600" defTabSz="914400"/>
            <a:r>
              <a:rPr lang="en-US" sz="1100" dirty="0"/>
              <a:t>Security Account - Does the customer have Security Account with bank or not?</a:t>
            </a:r>
          </a:p>
          <a:p>
            <a:pPr indent="-228600" defTabSz="914400"/>
            <a:r>
              <a:rPr lang="en-US" sz="1100" dirty="0"/>
              <a:t>Online - Does the customer have Online banking facility with bank or not?</a:t>
            </a:r>
          </a:p>
          <a:p>
            <a:pPr indent="-228600" defTabSz="914400"/>
            <a:r>
              <a:rPr lang="en-US" sz="1100" dirty="0"/>
              <a:t>Credit Card - Does the customer have a credit card issued by Universal Bank or not?</a:t>
            </a:r>
          </a:p>
          <a:p>
            <a:pPr indent="-228600" defTabSz="914400"/>
            <a:r>
              <a:rPr lang="en-US" sz="1100" dirty="0"/>
              <a:t>Personal Loan - This our target variable which we have to predict. This indicates that the customer has token loan or not?</a:t>
            </a:r>
          </a:p>
        </p:txBody>
      </p:sp>
    </p:spTree>
    <p:extLst>
      <p:ext uri="{BB962C8B-B14F-4D97-AF65-F5344CB8AC3E}">
        <p14:creationId xmlns:p14="http://schemas.microsoft.com/office/powerpoint/2010/main" val="1737477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1789</Words>
  <Application>Microsoft Office PowerPoint</Application>
  <PresentationFormat>On-screen Show (16:9)</PresentationFormat>
  <Paragraphs>146</Paragraphs>
  <Slides>28</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Unicode MS</vt:lpstr>
      <vt:lpstr>Calibri</vt:lpstr>
      <vt:lpstr>Calibri Light</vt:lpstr>
      <vt:lpstr>Helvetica Neue</vt:lpstr>
      <vt:lpstr>Söhne</vt:lpstr>
      <vt:lpstr>Office Theme</vt:lpstr>
      <vt:lpstr>Bank Loan Prediction</vt:lpstr>
      <vt:lpstr>PowerPoint Presentation</vt:lpstr>
      <vt:lpstr>Loans to Private Sector in Australia increased to 1091.47 AUD Billion in July from 1090.51 AUD Billion in June of 2023.</vt:lpstr>
      <vt:lpstr>Motivation </vt:lpstr>
      <vt:lpstr>Dataset</vt:lpstr>
      <vt:lpstr>Programming Language </vt:lpstr>
      <vt:lpstr>PowerPoint Presentation</vt:lpstr>
      <vt:lpstr>Exploratory Data Analysis and Data Visualisation</vt:lpstr>
      <vt:lpstr>Understanding Data frame</vt:lpstr>
      <vt:lpstr>Association of Experience with other variables  </vt:lpstr>
      <vt:lpstr>PowerPoint Presentation</vt:lpstr>
      <vt:lpstr>PowerPoint Presentation</vt:lpstr>
      <vt:lpstr>PowerPoint Presentation</vt:lpstr>
      <vt:lpstr>Heat map</vt:lpstr>
      <vt:lpstr>Leaflet</vt:lpstr>
      <vt:lpstr>Tableau</vt:lpstr>
      <vt:lpstr>Model Preparation and Logistic Regression</vt:lpstr>
      <vt:lpstr>Model Building</vt:lpstr>
      <vt:lpstr>Split the dataset</vt:lpstr>
      <vt:lpstr>Logistic Regression</vt:lpstr>
      <vt:lpstr>K-Nearest Model</vt:lpstr>
      <vt:lpstr>PowerPoint Presentation</vt:lpstr>
      <vt:lpstr>Naïve Bayes Model </vt:lpstr>
      <vt:lpstr>PowerPoint Presentation</vt:lpstr>
      <vt:lpstr>PowerPoint Presentation</vt:lpstr>
      <vt:lpstr>Conclusion and predict the best model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2023-09-14T09:28:21Z</dcterms:modified>
</cp:coreProperties>
</file>